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Shape 15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y="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y="1916906" x="3175"/>
            <a:ext cy="611981" cx="635000"/>
          </a:xfrm>
          <a:custGeom>
            <a:pathLst>
              <a:path w="400" extrusionOk="0" h="514">
                <a:moveTo>
                  <a:pt y="0" x="400"/>
                </a:moveTo>
                <a:lnTo>
                  <a:pt y="0" x="0"/>
                </a:lnTo>
                <a:lnTo>
                  <a:pt y="514" x="0"/>
                </a:lnTo>
                <a:lnTo>
                  <a:pt y="514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y="1307306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1307306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3226593" x="152400"/>
            <a:ext cy="609600" cx="1317625"/>
          </a:xfrm>
          <a:custGeom>
            <a:pathLst>
              <a:path w="830" extrusionOk="0" h="512">
                <a:moveTo>
                  <a:pt y="0" x="830"/>
                </a:moveTo>
                <a:lnTo>
                  <a:pt y="0" x="398"/>
                </a:ln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2614612" x="152400"/>
            <a:ext cy="611981" cx="1317625"/>
          </a:xfrm>
          <a:custGeom>
            <a:pathLst>
              <a:path w="830" extrusionOk="0" h="514">
                <a:moveTo>
                  <a:pt y="0" x="432"/>
                </a:moveTo>
                <a:lnTo>
                  <a:pt y="0" x="0"/>
                </a:lnTo>
                <a:lnTo>
                  <a:pt y="514" x="398"/>
                </a:lnTo>
                <a:lnTo>
                  <a:pt y="514" x="830"/>
                </a:lnTo>
                <a:lnTo>
                  <a:pt y="0" x="43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y="2614612" x="984250"/>
            <a:ext cy="611981" cx="1322387"/>
          </a:xfrm>
          <a:custGeom>
            <a:pathLst>
              <a:path w="833" extrusionOk="0" h="514">
                <a:moveTo>
                  <a:pt y="514" x="399"/>
                </a:moveTo>
                <a:lnTo>
                  <a:pt y="514" x="833"/>
                </a:lnTo>
                <a:lnTo>
                  <a:pt y="0" x="435"/>
                </a:lnTo>
                <a:lnTo>
                  <a:pt y="0" x="0"/>
                </a:lnTo>
                <a:lnTo>
                  <a:pt y="514" x="399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y="4533900" x="984250"/>
            <a:ext cy="609600" cx="1322387"/>
          </a:xfrm>
          <a:custGeom>
            <a:pathLst>
              <a:path w="833" extrusionOk="0" h="512">
                <a:moveTo>
                  <a:pt y="0" x="399"/>
                </a:moveTo>
                <a:lnTo>
                  <a:pt y="512" x="0"/>
                </a:ln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y="3924300" x="984250"/>
            <a:ext cy="609600" cx="1322387"/>
          </a:xfrm>
          <a:custGeom>
            <a:pathLst>
              <a:path w="833" extrusionOk="0" h="512">
                <a:moveTo>
                  <a:pt y="0" x="435"/>
                </a:moveTo>
                <a:lnTo>
                  <a:pt y="0" x="0"/>
                </a:lnTo>
                <a:lnTo>
                  <a:pt y="512" x="399"/>
                </a:lnTo>
                <a:lnTo>
                  <a:pt y="512" x="833"/>
                </a:lnTo>
                <a:lnTo>
                  <a:pt y="0" x="435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3924300" x="1820863"/>
            <a:ext cy="609600" cx="1317625"/>
          </a:xfrm>
          <a:custGeom>
            <a:pathLst>
              <a:path w="830" extrusionOk="0" h="512">
                <a:moveTo>
                  <a:pt y="0" x="434"/>
                </a:moveTo>
                <a:lnTo>
                  <a:pt y="0" x="0"/>
                </a:lnTo>
                <a:lnTo>
                  <a:pt y="512" x="398"/>
                </a:lnTo>
                <a:lnTo>
                  <a:pt y="512" x="830"/>
                </a:lnTo>
                <a:lnTo>
                  <a:pt y="0" x="43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6096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1916906" x="152400"/>
            <a:ext cy="611981" cx="1317625"/>
          </a:xfrm>
          <a:custGeom>
            <a:pathLst>
              <a:path w="830" extrusionOk="0" h="514">
                <a:moveTo>
                  <a:pt y="514" x="0"/>
                </a:moveTo>
                <a:lnTo>
                  <a:pt y="514" x="432"/>
                </a:lnTo>
                <a:lnTo>
                  <a:pt y="0" x="830"/>
                </a:lnTo>
                <a:lnTo>
                  <a:pt y="0" x="398"/>
                </a:lnTo>
                <a:lnTo>
                  <a:pt y="514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3226593" x="984250"/>
            <a:ext cy="609600" cx="1322387"/>
          </a:xfrm>
          <a:custGeom>
            <a:pathLst>
              <a:path w="833" extrusionOk="0" h="512">
                <a:moveTo>
                  <a:pt y="512" x="0"/>
                </a:move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lnTo>
                  <a:pt y="512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y="4533900" x="1820863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4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3320653" x="1574800"/>
            <a:ext cy="5133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69" name="Shape 6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8.jp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9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1.png" Type="http://schemas.openxmlformats.org/officeDocument/2006/relationships/image" Id="rId3"/><Relationship Target="../media/image13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4.png" Type="http://schemas.openxmlformats.org/officeDocument/2006/relationships/image" Id="rId3"/><Relationship Target="../media/image15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74EA7"/>
        </a:solidFill>
      </p:bgPr>
    </p:bg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y="227071" x="685800"/>
            <a:ext cy="16733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900" lang="es"/>
              <a:t>Enfoque del área matemática</a:t>
            </a:r>
            <a:r>
              <a:rPr lang="es"/>
              <a:t> 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y="2571750" x="685800"/>
            <a:ext cy="2475300" cx="8072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Areli Cadena Romero </a:t>
            </a:r>
          </a:p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Diana Itzel Cruz González</a:t>
            </a:r>
          </a:p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Montserrat Martinez Fernandez</a:t>
            </a:r>
          </a:p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Sandra Portillo </a:t>
            </a:r>
          </a:p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Evelin Ramos Cabrera </a:t>
            </a:r>
          </a:p>
          <a:p>
            <a:pPr algn="r" rtl="0">
              <a:spcBef>
                <a:spcPts val="0"/>
              </a:spcBef>
              <a:buNone/>
            </a:pPr>
            <a:r>
              <a:rPr sz="2400" lang="es">
                <a:solidFill>
                  <a:srgbClr val="000000"/>
                </a:solidFill>
              </a:rPr>
              <a:t>Sandra Vivanco Zepeda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/>
        </p:nvSpPr>
        <p:spPr>
          <a:xfrm>
            <a:off y="281525" x="4707825"/>
            <a:ext cy="577499" cx="1368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1800" lang="es"/>
              <a:t>Nociones</a:t>
            </a:r>
            <a:r>
              <a:rPr lang="es"/>
              <a:t> </a:t>
            </a:r>
          </a:p>
        </p:txBody>
      </p:sp>
      <p:sp>
        <p:nvSpPr>
          <p:cNvPr id="200" name="Shape 200"/>
          <p:cNvSpPr/>
          <p:nvPr/>
        </p:nvSpPr>
        <p:spPr>
          <a:xfrm>
            <a:off y="918637" x="4381575"/>
            <a:ext cy="1283100" cx="2021099"/>
          </a:xfrm>
          <a:prstGeom prst="quadArrow">
            <a:avLst>
              <a:gd fmla="val 22500" name="adj1"/>
              <a:gd fmla="val 22500" name="adj2"/>
              <a:gd fmla="val 22500" name="adj3"/>
            </a:avLst>
          </a:prstGeom>
          <a:solidFill>
            <a:srgbClr val="A64D7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y="1136200" x="2618175"/>
            <a:ext cy="748525" cx="1763400"/>
          </a:xfrm>
          <a:prstGeom prst="flowChartPreparation">
            <a:avLst/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s"/>
              <a:t>Número</a:t>
            </a:r>
          </a:p>
        </p:txBody>
      </p:sp>
      <p:sp>
        <p:nvSpPr>
          <p:cNvPr id="202" name="Shape 202"/>
          <p:cNvSpPr/>
          <p:nvPr/>
        </p:nvSpPr>
        <p:spPr>
          <a:xfrm>
            <a:off y="1136200" x="6596675"/>
            <a:ext cy="951600" cx="1368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s"/>
              <a:t>Seriación 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9925" x="0"/>
            <a:ext cy="2853574" cx="38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y="2693300" x="3875175"/>
            <a:ext cy="254100" cx="56489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64D7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1525" x="204107"/>
            <a:ext cy="1826325" cx="241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92787" x="6402662"/>
            <a:ext cy="1647825" cx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y="2465950" x="4510462"/>
            <a:ext cy="821999" cx="1763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s">
                <a:solidFill>
                  <a:schemeClr val="dk1"/>
                </a:solidFill>
              </a:rPr>
              <a:t>Clasificación</a:t>
            </a:r>
          </a:p>
        </p:txBody>
      </p:sp>
      <p:sp>
        <p:nvSpPr>
          <p:cNvPr id="208" name="Shape 208"/>
          <p:cNvSpPr/>
          <p:nvPr/>
        </p:nvSpPr>
        <p:spPr>
          <a:xfrm rot="-5396744">
            <a:off y="2407324" x="7022899"/>
            <a:ext cy="279899" cx="633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64D7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/>
        </p:nvSpPr>
        <p:spPr>
          <a:xfrm>
            <a:off y="540175" x="387525"/>
            <a:ext cy="3605099" cx="3487800"/>
          </a:xfrm>
          <a:prstGeom prst="verticalScroll">
            <a:avLst>
              <a:gd fmla="val 12500" name="adj"/>
            </a:avLst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/>
              <a:t>Tanto el alumno como el docente tiene un rol activo, el primero en relación con la construcción de los saberes</a:t>
            </a:r>
            <a:r>
              <a:rPr lang="es"/>
              <a:t> </a:t>
            </a:r>
          </a:p>
        </p:txBody>
      </p:sp>
      <p:sp>
        <p:nvSpPr>
          <p:cNvPr id="214" name="Shape 214"/>
          <p:cNvSpPr/>
          <p:nvPr/>
        </p:nvSpPr>
        <p:spPr>
          <a:xfrm>
            <a:off y="540175" x="4168825"/>
            <a:ext cy="3605099" cx="3147300"/>
          </a:xfrm>
          <a:prstGeom prst="verticalScroll">
            <a:avLst>
              <a:gd fmla="val 12500" name="adj"/>
            </a:avLst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s">
                <a:solidFill>
                  <a:schemeClr val="dk1"/>
                </a:solidFill>
              </a:rPr>
              <a:t>El segundo en la generación de estrategias que garanticen la apropiación de los mismos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Problema y juego </a:t>
            </a:r>
          </a:p>
        </p:txBody>
      </p:sp>
      <p:sp>
        <p:nvSpPr>
          <p:cNvPr id="220" name="Shape 220"/>
          <p:cNvSpPr/>
          <p:nvPr/>
        </p:nvSpPr>
        <p:spPr>
          <a:xfrm>
            <a:off y="1293900" x="457200"/>
            <a:ext cy="513300" cx="1037099"/>
          </a:xfrm>
          <a:prstGeom prst="rect">
            <a:avLst/>
          </a:prstGeom>
          <a:solidFill>
            <a:srgbClr val="4C1130"/>
          </a:solidFill>
          <a:ln w="19050" cap="flat">
            <a:solidFill>
              <a:srgbClr val="4C113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Juego</a:t>
            </a:r>
          </a:p>
        </p:txBody>
      </p:sp>
      <p:cxnSp>
        <p:nvCxnSpPr>
          <p:cNvPr id="221" name="Shape 221"/>
          <p:cNvCxnSpPr>
            <a:stCxn id="220" idx="3"/>
          </p:cNvCxnSpPr>
          <p:nvPr/>
        </p:nvCxnSpPr>
        <p:spPr>
          <a:xfrm>
            <a:off y="1550550" x="1494299"/>
            <a:ext cy="21300" cx="280800"/>
          </a:xfrm>
          <a:prstGeom prst="straightConnector1">
            <a:avLst/>
          </a:prstGeom>
          <a:noFill/>
          <a:ln w="19050" cap="flat">
            <a:solidFill>
              <a:srgbClr val="4C113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2" name="Shape 222"/>
          <p:cNvSpPr/>
          <p:nvPr/>
        </p:nvSpPr>
        <p:spPr>
          <a:xfrm>
            <a:off y="1200150" x="1839325"/>
            <a:ext cy="692700" cx="4127700"/>
          </a:xfrm>
          <a:prstGeom prst="rect">
            <a:avLst/>
          </a:prstGeom>
          <a:solidFill>
            <a:srgbClr val="4C1130"/>
          </a:solidFill>
          <a:ln w="19050" cap="flat">
            <a:solidFill>
              <a:srgbClr val="4C113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Es una actividad espontánea que permite el conocimiento</a:t>
            </a:r>
          </a:p>
        </p:txBody>
      </p:sp>
      <p:cxnSp>
        <p:nvCxnSpPr>
          <p:cNvPr id="223" name="Shape 223"/>
          <p:cNvCxnSpPr/>
          <p:nvPr/>
        </p:nvCxnSpPr>
        <p:spPr>
          <a:xfrm rot="10800000" flipH="1">
            <a:off y="1539900" x="5967025"/>
            <a:ext cy="6599" cx="277800"/>
          </a:xfrm>
          <a:prstGeom prst="straightConnector1">
            <a:avLst/>
          </a:prstGeom>
          <a:noFill/>
          <a:ln w="19050" cap="flat">
            <a:solidFill>
              <a:srgbClr val="4C113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4" name="Shape 224"/>
          <p:cNvSpPr/>
          <p:nvPr/>
        </p:nvSpPr>
        <p:spPr>
          <a:xfrm>
            <a:off y="1214850" x="6244825"/>
            <a:ext cy="692700" cx="2617199"/>
          </a:xfrm>
          <a:prstGeom prst="rect">
            <a:avLst/>
          </a:prstGeom>
          <a:solidFill>
            <a:srgbClr val="4C1130"/>
          </a:solidFill>
          <a:ln w="19050" cap="flat">
            <a:solidFill>
              <a:srgbClr val="4C113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involucra al niño en su totalidad</a:t>
            </a:r>
          </a:p>
        </p:txBody>
      </p:sp>
      <p:cxnSp>
        <p:nvCxnSpPr>
          <p:cNvPr id="225" name="Shape 225"/>
          <p:cNvCxnSpPr>
            <a:stCxn id="220" idx="2"/>
          </p:cNvCxnSpPr>
          <p:nvPr/>
        </p:nvCxnSpPr>
        <p:spPr>
          <a:xfrm>
            <a:off y="1807200" x="975749"/>
            <a:ext cy="492000" cx="8100"/>
          </a:xfrm>
          <a:prstGeom prst="straightConnector1">
            <a:avLst/>
          </a:prstGeom>
          <a:noFill/>
          <a:ln w="19050" cap="flat">
            <a:solidFill>
              <a:srgbClr val="4C113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6" name="Shape 226"/>
          <p:cNvSpPr/>
          <p:nvPr/>
        </p:nvSpPr>
        <p:spPr>
          <a:xfrm>
            <a:off y="2302900" x="457200"/>
            <a:ext cy="2176199" cx="2397900"/>
          </a:xfrm>
          <a:prstGeom prst="rect">
            <a:avLst/>
          </a:prstGeom>
          <a:solidFill>
            <a:srgbClr val="4C1130"/>
          </a:solidFill>
          <a:ln w="19050" cap="flat">
            <a:solidFill>
              <a:srgbClr val="4C113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Debe tener una clara intencionalidad pedagógica, sin perder de vista lo lúdico</a:t>
            </a:r>
          </a:p>
        </p:txBody>
      </p:sp>
      <p:cxnSp>
        <p:nvCxnSpPr>
          <p:cNvPr id="227" name="Shape 227"/>
          <p:cNvCxnSpPr/>
          <p:nvPr/>
        </p:nvCxnSpPr>
        <p:spPr>
          <a:xfrm>
            <a:off y="1828550" x="1550525"/>
            <a:ext cy="609599" cx="1850099"/>
          </a:xfrm>
          <a:prstGeom prst="straightConnector1">
            <a:avLst/>
          </a:prstGeom>
          <a:noFill/>
          <a:ln w="19050" cap="flat">
            <a:solidFill>
              <a:srgbClr val="4C113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8" name="Shape 228"/>
          <p:cNvSpPr/>
          <p:nvPr/>
        </p:nvSpPr>
        <p:spPr>
          <a:xfrm>
            <a:off y="2138675" x="3388450"/>
            <a:ext cy="2031899" cx="4662300"/>
          </a:xfrm>
          <a:prstGeom prst="rect">
            <a:avLst/>
          </a:prstGeom>
          <a:solidFill>
            <a:srgbClr val="4C1130"/>
          </a:solidFill>
          <a:ln w="19050" cap="flat">
            <a:solidFill>
              <a:srgbClr val="4C113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just" rtl="0" lvl="0" indent="0" marL="45720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algn="just" rtl="0" lvl="0" indent="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s">
                <a:solidFill>
                  <a:srgbClr val="FFFFFF"/>
                </a:solidFill>
              </a:rPr>
              <a:t>Constance Kamii y Rheta Debries mencionaron: Es necesario Promover algo interesante y estimulante, posibilitar que los niños se auto evalúen y permitir la participación  activa durante todo el juego.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Variable didáctica 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1294300" x="281350"/>
            <a:ext cy="709199" cx="302759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SITUACIÓN DIDÁCTICA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2234425" x="524725"/>
            <a:ext cy="1980900" cx="2329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-Problema </a:t>
            </a:r>
          </a:p>
          <a:p>
            <a:pPr rtl="0"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-Juego </a:t>
            </a:r>
          </a:p>
          <a:p>
            <a:pPr rtl="0"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-Aprendizaje</a:t>
            </a:r>
          </a:p>
          <a:p>
            <a:pPr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-Intencionalidad Docente</a:t>
            </a:r>
          </a:p>
        </p:txBody>
      </p:sp>
      <p:sp>
        <p:nvSpPr>
          <p:cNvPr id="236" name="Shape 236"/>
          <p:cNvSpPr/>
          <p:nvPr/>
        </p:nvSpPr>
        <p:spPr>
          <a:xfrm>
            <a:off y="922900" x="3308950"/>
            <a:ext cy="1980900" cx="2644800"/>
          </a:xfrm>
          <a:prstGeom prst="star8">
            <a:avLst>
              <a:gd fmla="val 37500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s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Consignia</a:t>
            </a:r>
            <a:r>
              <a:rPr sz="2400" lang="es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</a:p>
        </p:txBody>
      </p:sp>
      <p:sp>
        <p:nvSpPr>
          <p:cNvPr id="237" name="Shape 237"/>
          <p:cNvSpPr/>
          <p:nvPr/>
        </p:nvSpPr>
        <p:spPr>
          <a:xfrm rot="-1883997">
            <a:off y="2346375" x="5593435"/>
            <a:ext cy="1758599" cx="77042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C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amb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i</a:t>
            </a:r>
          </a:p>
          <a:p>
            <a:pPr>
              <a:spcBef>
                <a:spcPts val="0"/>
              </a:spcBef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o</a:t>
            </a:r>
          </a:p>
        </p:txBody>
      </p:sp>
      <p:sp>
        <p:nvSpPr>
          <p:cNvPr id="238" name="Shape 238"/>
          <p:cNvSpPr/>
          <p:nvPr/>
        </p:nvSpPr>
        <p:spPr>
          <a:xfrm>
            <a:off y="2836200" x="6408175"/>
            <a:ext cy="2307300" cx="2730000"/>
          </a:xfrm>
          <a:prstGeom prst="star8">
            <a:avLst>
              <a:gd fmla="val 37500" name="adj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s">
                <a:latin typeface="Impact"/>
                <a:ea typeface="Impact"/>
                <a:cs typeface="Impact"/>
                <a:sym typeface="Impact"/>
              </a:rPr>
              <a:t>Problema  Resolver 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99399" x="3023975"/>
            <a:ext cy="1980900" cx="21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5050" x="6172050"/>
            <a:ext cy="2307300" cx="18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Variable Didáctica </a:t>
            </a:r>
          </a:p>
        </p:txBody>
      </p:sp>
      <p:sp>
        <p:nvSpPr>
          <p:cNvPr id="246" name="Shape 246"/>
          <p:cNvSpPr/>
          <p:nvPr/>
        </p:nvSpPr>
        <p:spPr>
          <a:xfrm>
            <a:off y="1068475" x="171450"/>
            <a:ext cy="3006557" cx="4238999"/>
          </a:xfrm>
          <a:prstGeom prst="flowChartDocument">
            <a:avLst/>
          </a:prstGeom>
          <a:solidFill>
            <a:srgbClr val="B4A7D6"/>
          </a:solidFill>
          <a:ln w="19050" cap="flat">
            <a:solidFill>
              <a:srgbClr val="00FFFF"/>
            </a:solidFill>
            <a:prstDash val="dash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Para que una consigna se transforme en un problema a resolver , es necesario que indique a los niños lo que deben realizar sin sugerir la forma de hacerlo. </a:t>
            </a:r>
          </a:p>
        </p:txBody>
      </p:sp>
      <p:sp>
        <p:nvSpPr>
          <p:cNvPr id="247" name="Shape 247"/>
          <p:cNvSpPr/>
          <p:nvPr/>
        </p:nvSpPr>
        <p:spPr>
          <a:xfrm>
            <a:off y="1200050" x="6708937"/>
            <a:ext cy="1292099" cx="2335699"/>
          </a:xfrm>
          <a:prstGeom prst="flowChartPunchedTape">
            <a:avLst/>
          </a:prstGeom>
          <a:solidFill>
            <a:srgbClr val="00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Alumno - Alumno</a:t>
            </a:r>
          </a:p>
        </p:txBody>
      </p:sp>
      <p:sp>
        <p:nvSpPr>
          <p:cNvPr id="248" name="Shape 248"/>
          <p:cNvSpPr/>
          <p:nvPr/>
        </p:nvSpPr>
        <p:spPr>
          <a:xfrm>
            <a:off y="2537587" x="6572262"/>
            <a:ext cy="1192699" cx="2472375"/>
          </a:xfrm>
          <a:prstGeom prst="flowChartPunchedTape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Docente - Alumno</a:t>
            </a:r>
          </a:p>
        </p:txBody>
      </p:sp>
      <p:sp>
        <p:nvSpPr>
          <p:cNvPr id="249" name="Shape 249"/>
          <p:cNvSpPr/>
          <p:nvPr/>
        </p:nvSpPr>
        <p:spPr>
          <a:xfrm>
            <a:off y="185550" x="6087750"/>
            <a:ext cy="969049" cx="2956899"/>
          </a:xfrm>
          <a:prstGeom prst="flowChartPunchedTape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>
                <a:latin typeface="Impact"/>
                <a:ea typeface="Impact"/>
                <a:cs typeface="Impact"/>
                <a:sym typeface="Impact"/>
              </a:rPr>
              <a:t>Relaciones Sociales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52025" x="7143750"/>
            <a:ext cy="1391474" cx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78001">
            <a:off y="2793825" x="3787977"/>
            <a:ext cy="1987824" cx="265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Organización grupal</a:t>
            </a:r>
          </a:p>
        </p:txBody>
      </p:sp>
      <p:sp>
        <p:nvSpPr>
          <p:cNvPr id="257" name="Shape 257"/>
          <p:cNvSpPr/>
          <p:nvPr/>
        </p:nvSpPr>
        <p:spPr>
          <a:xfrm>
            <a:off y="1860650" x="457200"/>
            <a:ext cy="769924" cx="2395324"/>
          </a:xfrm>
          <a:prstGeom prst="flowChartPunchedTape">
            <a:avLst/>
          </a:prstGeom>
          <a:solidFill>
            <a:srgbClr val="C27BA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s"/>
              <a:t>Trabajo en equipo</a:t>
            </a:r>
          </a:p>
        </p:txBody>
      </p:sp>
      <p:sp>
        <p:nvSpPr>
          <p:cNvPr id="258" name="Shape 258"/>
          <p:cNvSpPr/>
          <p:nvPr/>
        </p:nvSpPr>
        <p:spPr>
          <a:xfrm>
            <a:off y="1561300" x="3604200"/>
            <a:ext cy="1368600" cx="19356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s"/>
              <a:t>Característica de los niños de preescolar.</a:t>
            </a:r>
          </a:p>
        </p:txBody>
      </p:sp>
      <p:sp>
        <p:nvSpPr>
          <p:cNvPr id="259" name="Shape 259"/>
          <p:cNvSpPr/>
          <p:nvPr/>
        </p:nvSpPr>
        <p:spPr>
          <a:xfrm>
            <a:off y="1561312" x="7025550"/>
            <a:ext cy="1368600" cx="187139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s"/>
              <a:t>Relacionarse con los demás niños.</a:t>
            </a:r>
          </a:p>
        </p:txBody>
      </p:sp>
      <p:sp>
        <p:nvSpPr>
          <p:cNvPr id="260" name="Shape 260"/>
          <p:cNvSpPr/>
          <p:nvPr/>
        </p:nvSpPr>
        <p:spPr>
          <a:xfrm>
            <a:off y="2010350" x="5838575"/>
            <a:ext cy="577499" cx="111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lleva a</a:t>
            </a:r>
          </a:p>
        </p:txBody>
      </p:sp>
      <p:sp>
        <p:nvSpPr>
          <p:cNvPr id="261" name="Shape 261"/>
          <p:cNvSpPr/>
          <p:nvPr/>
        </p:nvSpPr>
        <p:spPr>
          <a:xfrm>
            <a:off y="3785450" x="1839275"/>
            <a:ext cy="641699" cx="18713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comienza </a:t>
            </a:r>
          </a:p>
        </p:txBody>
      </p:sp>
      <p:sp>
        <p:nvSpPr>
          <p:cNvPr id="262" name="Shape 262"/>
          <p:cNvSpPr/>
          <p:nvPr/>
        </p:nvSpPr>
        <p:spPr>
          <a:xfrm>
            <a:off y="3731975" x="4116950"/>
            <a:ext cy="919499" cx="2288399"/>
          </a:xfrm>
          <a:prstGeom prst="foldedCorner">
            <a:avLst>
              <a:gd fmla="val 16667" name="adj"/>
            </a:avLst>
          </a:prstGeom>
          <a:solidFill>
            <a:srgbClr val="EB008B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s"/>
              <a:t>Su desarrollo personal y social.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15525" x="131000"/>
            <a:ext cy="1572024" cx="157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3770" x="5180625"/>
            <a:ext cy="1281503" cx="22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396687" x="6950675"/>
            <a:ext cy="1419225" cx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Organización grupal</a:t>
            </a:r>
          </a:p>
        </p:txBody>
      </p:sp>
      <p:sp>
        <p:nvSpPr>
          <p:cNvPr id="271" name="Shape 271"/>
          <p:cNvSpPr/>
          <p:nvPr/>
        </p:nvSpPr>
        <p:spPr>
          <a:xfrm>
            <a:off y="1240425" x="759225"/>
            <a:ext cy="727200" cx="3165299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 docente tiene que tener varios aspectos como: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t="16887" b="13984" r="19277" l="20799"/>
          <a:stretch/>
        </p:blipFill>
        <p:spPr>
          <a:xfrm>
            <a:off y="994175" x="4213200"/>
            <a:ext cy="1219699" cx="141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y="2797900" x="502450"/>
            <a:ext cy="587999" cx="64494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 tamaño de los grupos--- 4 ó 6 alumnos ------- mejor fluidez en el trabajo.</a:t>
            </a:r>
          </a:p>
        </p:txBody>
      </p:sp>
      <p:sp>
        <p:nvSpPr>
          <p:cNvPr id="274" name="Shape 274"/>
          <p:cNvSpPr/>
          <p:nvPr/>
        </p:nvSpPr>
        <p:spPr>
          <a:xfrm>
            <a:off y="3969925" x="564125"/>
            <a:ext cy="587999" cx="64494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Conformación de grupos----- los alumnos se relacionen.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80375" x="7145825"/>
            <a:ext cy="2381250" cx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91200" x="6140675"/>
            <a:ext cy="1876425" cx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y="53475" x="0"/>
            <a:ext cy="951600" cx="241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000" lang="es">
                <a:solidFill>
                  <a:srgbClr val="00FF00"/>
                </a:solidFill>
              </a:rPr>
              <a:t>Gracias por su atencion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0" x="0"/>
            <a:ext cy="857400" cx="9144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s"/>
              <a:t>El rol del problema en el aprendizaje matemático </a:t>
            </a:r>
          </a:p>
        </p:txBody>
      </p:sp>
      <p:sp>
        <p:nvSpPr>
          <p:cNvPr id="86" name="Shape 86"/>
          <p:cNvSpPr/>
          <p:nvPr/>
        </p:nvSpPr>
        <p:spPr>
          <a:xfrm>
            <a:off y="1270650" x="354325"/>
            <a:ext cy="1014299" cx="2040300"/>
          </a:xfrm>
          <a:prstGeom prst="rect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 hombre ha utilizado los conocimientos matemáticos para resolver problemas</a:t>
            </a:r>
          </a:p>
        </p:txBody>
      </p:sp>
      <p:sp>
        <p:nvSpPr>
          <p:cNvPr id="87" name="Shape 87"/>
          <p:cNvSpPr/>
          <p:nvPr/>
        </p:nvSpPr>
        <p:spPr>
          <a:xfrm>
            <a:off y="2538450" x="4740350"/>
            <a:ext cy="317699" cx="1366799"/>
          </a:xfrm>
          <a:prstGeom prst="rect">
            <a:avLst/>
          </a:prstGeom>
          <a:solidFill>
            <a:srgbClr val="2BC4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br>
              <a:rPr sz="1200" lang="es">
                <a:solidFill>
                  <a:schemeClr val="dk1"/>
                </a:solidFill>
              </a:rPr>
            </a:br>
            <a:r>
              <a:rPr sz="1200" lang="es">
                <a:solidFill>
                  <a:schemeClr val="dk1"/>
                </a:solidFill>
              </a:rPr>
              <a:t>escucha, imita y ejercita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y="1511250" x="4783100"/>
            <a:ext cy="549900" cx="1893899"/>
          </a:xfrm>
          <a:prstGeom prst="rect">
            <a:avLst/>
          </a:prstGeom>
          <a:solidFill>
            <a:srgbClr val="FFF7A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s">
                <a:solidFill>
                  <a:schemeClr val="dk1"/>
                </a:solidFill>
              </a:rPr>
              <a:t>introduce las nociones y presenta los ejercicios </a:t>
            </a:r>
          </a:p>
        </p:txBody>
      </p:sp>
      <p:sp>
        <p:nvSpPr>
          <p:cNvPr id="89" name="Shape 89"/>
          <p:cNvSpPr/>
          <p:nvPr/>
        </p:nvSpPr>
        <p:spPr>
          <a:xfrm>
            <a:off y="3231250" x="4783100"/>
            <a:ext cy="733799" cx="1893899"/>
          </a:xfrm>
          <a:prstGeom prst="rect">
            <a:avLst/>
          </a:prstGeom>
          <a:solidFill>
            <a:srgbClr val="EAD1D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s">
                <a:solidFill>
                  <a:schemeClr val="dk1"/>
                </a:solidFill>
              </a:rPr>
              <a:t>aplicar conocimientos adquiridos en la resolución de problemas </a:t>
            </a:r>
          </a:p>
        </p:txBody>
      </p:sp>
      <p:sp>
        <p:nvSpPr>
          <p:cNvPr id="90" name="Shape 90"/>
          <p:cNvSpPr/>
          <p:nvPr/>
        </p:nvSpPr>
        <p:spPr>
          <a:xfrm>
            <a:off y="2785650" x="232075"/>
            <a:ext cy="857400" cx="2284800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Implica utilizar los conocimientos en la resolución de situaciones problemáticas</a:t>
            </a:r>
          </a:p>
        </p:txBody>
      </p:sp>
      <p:sp>
        <p:nvSpPr>
          <p:cNvPr id="91" name="Shape 91"/>
          <p:cNvSpPr/>
          <p:nvPr/>
        </p:nvSpPr>
        <p:spPr>
          <a:xfrm>
            <a:off y="1570050" x="3237462"/>
            <a:ext cy="415500" cx="11364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DOCENTE </a:t>
            </a:r>
          </a:p>
        </p:txBody>
      </p:sp>
      <p:sp>
        <p:nvSpPr>
          <p:cNvPr id="92" name="Shape 92"/>
          <p:cNvSpPr/>
          <p:nvPr/>
        </p:nvSpPr>
        <p:spPr>
          <a:xfrm>
            <a:off y="2465250" x="3277212"/>
            <a:ext cy="464099" cx="10568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 ALUMNO</a:t>
            </a:r>
          </a:p>
        </p:txBody>
      </p:sp>
      <p:sp>
        <p:nvSpPr>
          <p:cNvPr id="93" name="Shape 93"/>
          <p:cNvSpPr/>
          <p:nvPr/>
        </p:nvSpPr>
        <p:spPr>
          <a:xfrm>
            <a:off y="3409050" x="3300175"/>
            <a:ext cy="415500" cx="10110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 SABER</a:t>
            </a:r>
          </a:p>
        </p:txBody>
      </p:sp>
      <p:cxnSp>
        <p:nvCxnSpPr>
          <p:cNvPr id="94" name="Shape 94"/>
          <p:cNvCxnSpPr>
            <a:stCxn id="86" idx="2"/>
            <a:endCxn id="90" idx="0"/>
          </p:cNvCxnSpPr>
          <p:nvPr/>
        </p:nvCxnSpPr>
        <p:spPr>
          <a:xfrm>
            <a:off y="2284949" x="1374475"/>
            <a:ext cy="5007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5" name="Shape 95"/>
          <p:cNvCxnSpPr>
            <a:stCxn id="91" idx="2"/>
            <a:endCxn id="92" idx="0"/>
          </p:cNvCxnSpPr>
          <p:nvPr/>
        </p:nvCxnSpPr>
        <p:spPr>
          <a:xfrm>
            <a:off y="1985550" x="3805662"/>
            <a:ext cy="4797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6" name="Shape 96"/>
          <p:cNvCxnSpPr>
            <a:stCxn id="92" idx="2"/>
            <a:endCxn id="93" idx="0"/>
          </p:cNvCxnSpPr>
          <p:nvPr/>
        </p:nvCxnSpPr>
        <p:spPr>
          <a:xfrm>
            <a:off y="2929349" x="3805662"/>
            <a:ext cy="4797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97" name="Shape 97"/>
          <p:cNvSpPr/>
          <p:nvPr/>
        </p:nvSpPr>
        <p:spPr>
          <a:xfrm>
            <a:off y="1004675" x="4887050"/>
            <a:ext cy="317699" cx="1685999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Modelo tradicional </a:t>
            </a:r>
          </a:p>
        </p:txBody>
      </p:sp>
      <p:sp>
        <p:nvSpPr>
          <p:cNvPr id="98" name="Shape 98"/>
          <p:cNvSpPr/>
          <p:nvPr/>
        </p:nvSpPr>
        <p:spPr>
          <a:xfrm>
            <a:off y="989825" x="7135025"/>
            <a:ext cy="317699" cx="1490400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Modelo Actual</a:t>
            </a:r>
          </a:p>
        </p:txBody>
      </p:sp>
      <p:sp>
        <p:nvSpPr>
          <p:cNvPr id="99" name="Shape 99"/>
          <p:cNvSpPr/>
          <p:nvPr/>
        </p:nvSpPr>
        <p:spPr>
          <a:xfrm>
            <a:off y="1521287" x="7202300"/>
            <a:ext cy="549900" cx="1685999"/>
          </a:xfrm>
          <a:prstGeom prst="rect">
            <a:avLst/>
          </a:prstGeom>
          <a:solidFill>
            <a:srgbClr val="FFF7A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s">
                <a:solidFill>
                  <a:schemeClr val="dk1"/>
                </a:solidFill>
              </a:rPr>
              <a:t>diagnosticar y evaluar, los saberes y aprendizajes</a:t>
            </a:r>
          </a:p>
        </p:txBody>
      </p:sp>
      <p:sp>
        <p:nvSpPr>
          <p:cNvPr id="100" name="Shape 100"/>
          <p:cNvSpPr/>
          <p:nvPr/>
        </p:nvSpPr>
        <p:spPr>
          <a:xfrm>
            <a:off y="2284950" x="6805175"/>
            <a:ext cy="817199" cx="2162399"/>
          </a:xfrm>
          <a:prstGeom prst="rect">
            <a:avLst/>
          </a:prstGeom>
          <a:solidFill>
            <a:srgbClr val="2BC4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s">
                <a:solidFill>
                  <a:schemeClr val="dk1"/>
                </a:solidFill>
              </a:rPr>
              <a:t>Busca y organiza información que les permite resolver situaciones ligadas a su entorno </a:t>
            </a:r>
          </a:p>
        </p:txBody>
      </p:sp>
      <p:sp>
        <p:nvSpPr>
          <p:cNvPr id="101" name="Shape 101"/>
          <p:cNvSpPr/>
          <p:nvPr/>
        </p:nvSpPr>
        <p:spPr>
          <a:xfrm>
            <a:off y="3323200" x="7468025"/>
            <a:ext cy="549900" cx="836699"/>
          </a:xfrm>
          <a:prstGeom prst="rect">
            <a:avLst/>
          </a:prstGeom>
          <a:solidFill>
            <a:srgbClr val="EAD1D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s">
                <a:solidFill>
                  <a:schemeClr val="dk1"/>
                </a:solidFill>
              </a:rPr>
              <a:t>métodos activos</a:t>
            </a:r>
          </a:p>
        </p:txBody>
      </p:sp>
      <p:cxnSp>
        <p:nvCxnSpPr>
          <p:cNvPr id="102" name="Shape 102"/>
          <p:cNvCxnSpPr>
            <a:stCxn id="91" idx="3"/>
            <a:endCxn id="88" idx="1"/>
          </p:cNvCxnSpPr>
          <p:nvPr/>
        </p:nvCxnSpPr>
        <p:spPr>
          <a:xfrm>
            <a:off y="1777800" x="4373862"/>
            <a:ext cy="8400" cx="40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3" name="Shape 103"/>
          <p:cNvCxnSpPr>
            <a:stCxn id="88" idx="3"/>
            <a:endCxn id="99" idx="1"/>
          </p:cNvCxnSpPr>
          <p:nvPr/>
        </p:nvCxnSpPr>
        <p:spPr>
          <a:xfrm>
            <a:off y="1786200" x="6676999"/>
            <a:ext cy="9900" cx="525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4" name="Shape 104"/>
          <p:cNvCxnSpPr>
            <a:stCxn id="92" idx="3"/>
            <a:endCxn id="87" idx="1"/>
          </p:cNvCxnSpPr>
          <p:nvPr/>
        </p:nvCxnSpPr>
        <p:spPr>
          <a:xfrm>
            <a:off y="2697299" x="4334112"/>
            <a:ext cy="0" cx="406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5" name="Shape 105"/>
          <p:cNvCxnSpPr>
            <a:stCxn id="87" idx="3"/>
            <a:endCxn id="100" idx="1"/>
          </p:cNvCxnSpPr>
          <p:nvPr/>
        </p:nvCxnSpPr>
        <p:spPr>
          <a:xfrm rot="10800000" flipH="1">
            <a:off y="2693399" x="6107149"/>
            <a:ext cy="3900" cx="698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6" name="Shape 106"/>
          <p:cNvCxnSpPr>
            <a:stCxn id="93" idx="3"/>
            <a:endCxn id="89" idx="1"/>
          </p:cNvCxnSpPr>
          <p:nvPr/>
        </p:nvCxnSpPr>
        <p:spPr>
          <a:xfrm rot="10800000" flipH="1">
            <a:off y="3598200" x="4311175"/>
            <a:ext cy="18600" cx="471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7" name="Shape 107"/>
          <p:cNvCxnSpPr>
            <a:stCxn id="89" idx="3"/>
            <a:endCxn id="101" idx="1"/>
          </p:cNvCxnSpPr>
          <p:nvPr/>
        </p:nvCxnSpPr>
        <p:spPr>
          <a:xfrm>
            <a:off y="3598149" x="6676999"/>
            <a:ext cy="0" cx="791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522325" x="457200"/>
            <a:ext cy="4307999" cx="5323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>
              <a:spcBef>
                <a:spcPts val="0"/>
              </a:spcBef>
              <a:buNone/>
            </a:pPr>
            <a:r>
              <a:rPr lang="es"/>
              <a:t>El docente debe enseñar al alumno una nueva forma de aprendizaje, en la cual el </a:t>
            </a:r>
          </a:p>
          <a:p>
            <a:pPr algn="just">
              <a:spcBef>
                <a:spcPts val="0"/>
              </a:spcBef>
              <a:buNone/>
            </a:pPr>
            <a:r>
              <a:rPr lang="es"/>
              <a:t>alumno debe encontrar los métodos para llegar a la solución del problema por si solo.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0575" x="6172325"/>
            <a:ext cy="2236249" cx="24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/>
        </p:nvSpPr>
        <p:spPr>
          <a:xfrm>
            <a:off y="527175" x="2651475"/>
            <a:ext cy="689700" cx="4230599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s">
                <a:solidFill>
                  <a:srgbClr val="FFFFFF"/>
                </a:solidFill>
              </a:rPr>
              <a:t>Centrado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1846275" x="3406600"/>
            <a:ext cy="1325700" cx="2861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>
                <a:solidFill>
                  <a:srgbClr val="D9D9D9"/>
                </a:solidFill>
              </a:rPr>
              <a:t>Aprendizaje y enseñanza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y="3801375" x="3050025"/>
            <a:ext cy="746699" cx="3792599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>
                <a:solidFill>
                  <a:srgbClr val="D9D9D9"/>
                </a:solidFill>
              </a:rPr>
              <a:t>Métodos activos </a:t>
            </a:r>
          </a:p>
        </p:txBody>
      </p:sp>
      <p:sp>
        <p:nvSpPr>
          <p:cNvPr id="121" name="Shape 121"/>
          <p:cNvSpPr/>
          <p:nvPr/>
        </p:nvSpPr>
        <p:spPr>
          <a:xfrm>
            <a:off y="1216875" x="4614800"/>
            <a:ext cy="629400" cx="5453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w="19050" cap="flat">
            <a:solidFill>
              <a:srgbClr val="1155C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y="3171975" x="4715625"/>
            <a:ext cy="629400" cx="5453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w="19050" cap="flat">
            <a:solidFill>
              <a:srgbClr val="1155C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2000">
            <a:off y="1622275" x="350175"/>
            <a:ext cy="1990724" cx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/>
        </p:nvSpPr>
        <p:spPr>
          <a:xfrm>
            <a:off y="586900" x="3356150"/>
            <a:ext cy="1082399" cx="3054300"/>
          </a:xfrm>
          <a:prstGeom prst="rect">
            <a:avLst/>
          </a:prstGeom>
          <a:solidFill>
            <a:srgbClr val="F074AC"/>
          </a:solidFill>
          <a:ln w="9525" cap="flat">
            <a:solidFill>
              <a:srgbClr val="F4FF5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>
                <a:solidFill>
                  <a:srgbClr val="EFEFEF"/>
                </a:solidFill>
              </a:rPr>
              <a:t>Resolución de problemas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2282250" x="3582800"/>
            <a:ext cy="663000" cx="2600999"/>
          </a:xfrm>
          <a:prstGeom prst="rect">
            <a:avLst/>
          </a:prstGeom>
          <a:solidFill>
            <a:srgbClr val="F074AC"/>
          </a:solidFill>
          <a:ln w="9525" cap="flat">
            <a:solidFill>
              <a:srgbClr val="F4FF5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/>
              <a:t>Docente</a:t>
            </a:r>
            <a:r>
              <a:rPr lang="es"/>
              <a:t>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3501200" x="2346000"/>
            <a:ext cy="716999" cx="5532900"/>
          </a:xfrm>
          <a:prstGeom prst="rect">
            <a:avLst/>
          </a:prstGeom>
          <a:solidFill>
            <a:srgbClr val="F074AC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/>
              <a:t>Diagnosticar y evaluar </a:t>
            </a:r>
          </a:p>
        </p:txBody>
      </p:sp>
      <p:sp>
        <p:nvSpPr>
          <p:cNvPr id="131" name="Shape 131"/>
          <p:cNvSpPr/>
          <p:nvPr/>
        </p:nvSpPr>
        <p:spPr>
          <a:xfrm>
            <a:off y="1726300" x="4665450"/>
            <a:ext cy="555899" cx="61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EEE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y="2945300" x="4720475"/>
            <a:ext cy="555899" cx="61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EEE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2000">
            <a:off y="1436174" x="278250"/>
            <a:ext cy="1836200" cx="270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4000">
            <a:off y="1108949" x="6797999"/>
            <a:ext cy="2076449" cx="20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3140975" x="4354775"/>
            <a:ext cy="701999" cx="2391300"/>
          </a:xfrm>
          <a:prstGeom prst="rect">
            <a:avLst/>
          </a:prstGeom>
          <a:solidFill>
            <a:srgbClr val="2BC4F3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>
                <a:solidFill>
                  <a:srgbClr val="EFEFEF"/>
                </a:solidFill>
              </a:rPr>
              <a:t>Docente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1992600" x="956550"/>
            <a:ext cy="671400" cx="1711500"/>
          </a:xfrm>
          <a:prstGeom prst="rect">
            <a:avLst/>
          </a:prstGeom>
          <a:solidFill>
            <a:srgbClr val="2BC4F3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200" lang="es">
                <a:solidFill>
                  <a:srgbClr val="EFEFEF"/>
                </a:solidFill>
              </a:rPr>
              <a:t>Saber</a:t>
            </a:r>
            <a:r>
              <a:rPr lang="es"/>
              <a:t>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674750" x="3641575"/>
            <a:ext cy="550200" cx="2274000"/>
          </a:xfrm>
          <a:prstGeom prst="rect">
            <a:avLst/>
          </a:prstGeom>
          <a:solidFill>
            <a:srgbClr val="2BC4F3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200" lang="es">
                <a:solidFill>
                  <a:srgbClr val="EFEFEF"/>
                </a:solidFill>
              </a:rPr>
              <a:t>Alumno </a:t>
            </a:r>
          </a:p>
        </p:txBody>
      </p:sp>
      <p:cxnSp>
        <p:nvCxnSpPr>
          <p:cNvPr id="142" name="Shape 142"/>
          <p:cNvCxnSpPr>
            <a:stCxn id="140" idx="2"/>
            <a:endCxn id="143" idx="0"/>
          </p:cNvCxnSpPr>
          <p:nvPr/>
        </p:nvCxnSpPr>
        <p:spPr>
          <a:xfrm>
            <a:off y="2664000" x="1812300"/>
            <a:ext cy="885300" cx="23100"/>
          </a:xfrm>
          <a:prstGeom prst="straightConnector1">
            <a:avLst/>
          </a:prstGeom>
          <a:noFill/>
          <a:ln w="762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3" name="Shape 143"/>
          <p:cNvSpPr txBox="1"/>
          <p:nvPr/>
        </p:nvSpPr>
        <p:spPr>
          <a:xfrm>
            <a:off y="3549300" x="832650"/>
            <a:ext cy="738299" cx="200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s"/>
              <a:t>Didáctica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450650" x="6381175"/>
            <a:ext cy="998400" cx="2319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800" lang="es"/>
              <a:t>Apropiación </a:t>
            </a:r>
          </a:p>
          <a:p>
            <a:pPr>
              <a:spcBef>
                <a:spcPts val="0"/>
              </a:spcBef>
              <a:buNone/>
            </a:pPr>
            <a:r>
              <a:rPr sz="2800" lang="es"/>
              <a:t>Construcción </a:t>
            </a:r>
          </a:p>
        </p:txBody>
      </p:sp>
      <p:cxnSp>
        <p:nvCxnSpPr>
          <p:cNvPr id="145" name="Shape 145"/>
          <p:cNvCxnSpPr>
            <a:stCxn id="141" idx="3"/>
            <a:endCxn id="144" idx="1"/>
          </p:cNvCxnSpPr>
          <p:nvPr/>
        </p:nvCxnSpPr>
        <p:spPr>
          <a:xfrm>
            <a:off y="949850" x="5915575"/>
            <a:ext cy="0" cx="4656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6" name="Shape 146"/>
          <p:cNvCxnSpPr>
            <a:stCxn id="140" idx="3"/>
          </p:cNvCxnSpPr>
          <p:nvPr/>
        </p:nvCxnSpPr>
        <p:spPr>
          <a:xfrm>
            <a:off y="2328300" x="2668050"/>
            <a:ext cy="812700" cx="2882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7" name="Shape 147"/>
          <p:cNvCxnSpPr>
            <a:stCxn id="139" idx="0"/>
          </p:cNvCxnSpPr>
          <p:nvPr/>
        </p:nvCxnSpPr>
        <p:spPr>
          <a:xfrm rot="10800000">
            <a:off y="2334575" x="2718425"/>
            <a:ext cy="806400" cx="283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8" name="Shape 148"/>
          <p:cNvCxnSpPr>
            <a:stCxn id="140" idx="3"/>
            <a:endCxn id="141" idx="2"/>
          </p:cNvCxnSpPr>
          <p:nvPr/>
        </p:nvCxnSpPr>
        <p:spPr>
          <a:xfrm rot="10800000" flipH="1">
            <a:off y="1224900" x="2668050"/>
            <a:ext cy="1103400" cx="2110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9" name="Shape 149"/>
          <p:cNvCxnSpPr>
            <a:endCxn id="140" idx="3"/>
          </p:cNvCxnSpPr>
          <p:nvPr/>
        </p:nvCxnSpPr>
        <p:spPr>
          <a:xfrm flipH="1">
            <a:off y="1476899" x="2668050"/>
            <a:ext cy="851400" cx="164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50" name="Shape 150"/>
          <p:cNvCxnSpPr>
            <a:endCxn id="139" idx="0"/>
          </p:cNvCxnSpPr>
          <p:nvPr/>
        </p:nvCxnSpPr>
        <p:spPr>
          <a:xfrm>
            <a:off y="1224874" x="4778525"/>
            <a:ext cy="1916100" cx="771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51" name="Shape 151"/>
          <p:cNvCxnSpPr>
            <a:endCxn id="141" idx="2"/>
          </p:cNvCxnSpPr>
          <p:nvPr/>
        </p:nvCxnSpPr>
        <p:spPr>
          <a:xfrm rot="10800000">
            <a:off y="1224950" x="4778575"/>
            <a:ext cy="1300800" cx="54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2" name="Shape 152"/>
          <p:cNvSpPr txBox="1"/>
          <p:nvPr/>
        </p:nvSpPr>
        <p:spPr>
          <a:xfrm>
            <a:off y="1992600" x="3551225"/>
            <a:ext cy="452999" cx="146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2000" lang="es"/>
              <a:t>Relación</a:t>
            </a:r>
            <a:r>
              <a:rPr lang="es"/>
              <a:t>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4421125" x="3960400"/>
            <a:ext cy="671400" cx="3893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800" lang="es"/>
              <a:t>Transposición didáctica 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y="3842975" x="5446825"/>
            <a:ext cy="699299" cx="32400"/>
          </a:xfrm>
          <a:prstGeom prst="straightConnector1">
            <a:avLst/>
          </a:prstGeom>
          <a:noFill/>
          <a:ln w="762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La enseñanza y el aprendizaje de la matemática a nivel inical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318350" x="678525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y="2089275" x="602000"/>
            <a:ext cy="8699" cx="346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y="1398750" x="2850550"/>
            <a:ext cy="734700" cx="4098899"/>
          </a:xfrm>
          <a:prstGeom prst="rect">
            <a:avLst/>
          </a:prstGeom>
          <a:noFill/>
          <a:ln w="76200" cap="flat">
            <a:solidFill>
              <a:srgbClr val="6AA84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200" lang="es">
                <a:solidFill>
                  <a:schemeClr val="lt1"/>
                </a:solidFill>
              </a:rPr>
              <a:t>Actos pedagógicos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2886025" x="336425"/>
            <a:ext cy="1106700" cx="2877300"/>
          </a:xfrm>
          <a:prstGeom prst="rect">
            <a:avLst/>
          </a:prstGeom>
          <a:noFill/>
          <a:ln w="7620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200" lang="es">
                <a:solidFill>
                  <a:schemeClr val="lt1"/>
                </a:solidFill>
              </a:rPr>
              <a:t>Problema y juego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y="3780150" x="3788950"/>
            <a:ext cy="1168499" cx="2222100"/>
          </a:xfrm>
          <a:prstGeom prst="rect">
            <a:avLst/>
          </a:prstGeom>
          <a:noFill/>
          <a:ln w="76200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200" lang="es">
                <a:solidFill>
                  <a:schemeClr val="lt1"/>
                </a:solidFill>
              </a:rPr>
              <a:t>Variable didáctica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y="2832925" x="6338625"/>
            <a:ext cy="1106700" cx="2691299"/>
          </a:xfrm>
          <a:prstGeom prst="rect">
            <a:avLst/>
          </a:prstGeom>
          <a:noFill/>
          <a:ln w="76200" cap="flat">
            <a:solidFill>
              <a:srgbClr val="351C7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200" lang="es">
                <a:solidFill>
                  <a:schemeClr val="lt1"/>
                </a:solidFill>
              </a:rPr>
              <a:t>Organización grupal</a:t>
            </a:r>
          </a:p>
        </p:txBody>
      </p:sp>
      <p:cxnSp>
        <p:nvCxnSpPr>
          <p:cNvPr id="166" name="Shape 166"/>
          <p:cNvCxnSpPr>
            <a:endCxn id="163" idx="3"/>
          </p:cNvCxnSpPr>
          <p:nvPr/>
        </p:nvCxnSpPr>
        <p:spPr>
          <a:xfrm flipH="1">
            <a:off y="2116074" x="3213725"/>
            <a:ext cy="1323300" cx="16599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67" name="Shape 167"/>
          <p:cNvCxnSpPr>
            <a:stCxn id="162" idx="2"/>
            <a:endCxn id="164" idx="0"/>
          </p:cNvCxnSpPr>
          <p:nvPr/>
        </p:nvCxnSpPr>
        <p:spPr>
          <a:xfrm>
            <a:off y="2133450" x="4899999"/>
            <a:ext cy="1646700" cx="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68" name="Shape 168"/>
          <p:cNvCxnSpPr>
            <a:stCxn id="162" idx="2"/>
            <a:endCxn id="165" idx="1"/>
          </p:cNvCxnSpPr>
          <p:nvPr/>
        </p:nvCxnSpPr>
        <p:spPr>
          <a:xfrm>
            <a:off y="2133450" x="4899999"/>
            <a:ext cy="1252800" cx="14385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/>
        </p:nvSpPr>
        <p:spPr>
          <a:xfrm rot="5400000">
            <a:off y="2197524" x="3033125"/>
            <a:ext cy="855599" cx="14222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074A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y="3935151" x="545350"/>
            <a:ext cy="1186811" cx="7100351"/>
          </a:xfrm>
          <a:prstGeom prst="flowChartTerminator">
            <a:avLst/>
          </a:prstGeom>
          <a:solidFill>
            <a:srgbClr val="8E7CC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 saber llevar y ocupar los principios facilita el trabajo del docente y habría una mayor fluidez en las dinámicas dentro del aula.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2601125" x="897800"/>
            <a:ext cy="327299" cx="1770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y="133700" x="414200"/>
            <a:ext cy="1860599" cx="27375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w="19050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sz="2400" lang="es">
                <a:solidFill>
                  <a:srgbClr val="FFFFFF"/>
                </a:solidFill>
              </a:rPr>
              <a:t>Los principios de actividad, libertad, vitalidad, colectividad,  e individualidad</a:t>
            </a:r>
          </a:p>
        </p:txBody>
      </p:sp>
      <p:sp>
        <p:nvSpPr>
          <p:cNvPr id="177" name="Shape 177"/>
          <p:cNvSpPr/>
          <p:nvPr/>
        </p:nvSpPr>
        <p:spPr>
          <a:xfrm>
            <a:off y="684350" x="3304225"/>
            <a:ext cy="545399" cx="6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074AC"/>
          </a:solidFill>
          <a:ln w="19050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y="133700" x="4141050"/>
            <a:ext cy="1646700" cx="32616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w="19050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s">
                <a:solidFill>
                  <a:srgbClr val="FFFFFF"/>
                </a:solidFill>
              </a:rPr>
              <a:t>Ayuda a crear dinámicas nuevas, hay mejor dinámica y fluidez en clase.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3187" x="799150"/>
            <a:ext cy="1823073" cx="17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33850" x="4820450"/>
            <a:ext cy="1647825" cx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/>
        </p:nvSpPr>
        <p:spPr>
          <a:xfrm>
            <a:off y="106925" x="2470150"/>
            <a:ext cy="748500" cx="2053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w="1905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Investigaciones Piagetianas </a:t>
            </a:r>
          </a:p>
        </p:txBody>
      </p:sp>
      <p:sp>
        <p:nvSpPr>
          <p:cNvPr id="186" name="Shape 186"/>
          <p:cNvSpPr/>
          <p:nvPr/>
        </p:nvSpPr>
        <p:spPr>
          <a:xfrm>
            <a:off y="855412" x="3149750"/>
            <a:ext cy="513300" cx="3848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y="1411500" x="2422150"/>
            <a:ext cy="513300" cx="1694699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La adquisición</a:t>
            </a:r>
          </a:p>
        </p:txBody>
      </p:sp>
      <p:sp>
        <p:nvSpPr>
          <p:cNvPr id="188" name="Shape 188"/>
          <p:cNvSpPr/>
          <p:nvPr/>
        </p:nvSpPr>
        <p:spPr>
          <a:xfrm rot="-10799334">
            <a:off y="1924949" x="2494749"/>
            <a:ext cy="1262100" cx="15495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y="1924800" x="727450"/>
            <a:ext cy="748500" cx="1694699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por parte del niño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0400" x="6298500"/>
            <a:ext cy="2486025" cx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y="1962300" x="4187525"/>
            <a:ext cy="1218900" cx="19677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Número, espacio, conservación de la cantidad, volumen, longitud, peso, etc</a:t>
            </a:r>
          </a:p>
        </p:txBody>
      </p:sp>
      <p:sp>
        <p:nvSpPr>
          <p:cNvPr id="192" name="Shape 192"/>
          <p:cNvSpPr/>
          <p:nvPr/>
        </p:nvSpPr>
        <p:spPr>
          <a:xfrm rot="5400000">
            <a:off y="4308349" x="3058300"/>
            <a:ext cy="577499" cx="87689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y="4068625" x="4116850"/>
            <a:ext cy="966899" cx="2405999"/>
          </a:xfrm>
          <a:prstGeom prst="snip1Rect">
            <a:avLst>
              <a:gd fmla="val 16667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Los docentes se preocupan por conocer el desarrollo evolutivo del niño.</a:t>
            </a:r>
          </a:p>
        </p:txBody>
      </p:sp>
      <p:sp>
        <p:nvSpPr>
          <p:cNvPr id="194" name="Shape 194"/>
          <p:cNvSpPr/>
          <p:nvPr/>
        </p:nvSpPr>
        <p:spPr>
          <a:xfrm>
            <a:off y="3187200" x="2640200"/>
            <a:ext cy="791399" cx="1403999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Nociones matemáticas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