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77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83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011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86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9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00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85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1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9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96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2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82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6A067-C28C-472C-B6AD-61BE03FB90DD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F6C9-56B4-40D9-93C3-07512A588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21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" y="116632"/>
            <a:ext cx="9279458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BENEMÉRITO </a:t>
            </a: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INSTITUTO NORMAL DEL ESTADO</a:t>
            </a:r>
            <a:b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“GRAL. JUAN CRISÓSTOMO BONILLA”</a:t>
            </a:r>
            <a:b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  <a:b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DESARROLLO FÍSICO Y SALUD</a:t>
            </a:r>
            <a:b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DRA. </a:t>
            </a:r>
            <a:r>
              <a:rPr lang="es-MX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LEXANDRA ROSSANO ORTEGA</a:t>
            </a: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DOCENTE EN </a:t>
            </a:r>
            <a: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FORMACIÓN: EVELIN RAMOS CABRERA</a:t>
            </a: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1° GRADO  GRUPO: “B”</a:t>
            </a:r>
            <a:b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Línea </a:t>
            </a:r>
            <a:r>
              <a:rPr lang="es-MX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de desarrollo del niño desde el primer mes de vida hasta los 6 años</a:t>
            </a:r>
            <a:endParaRPr lang="es-MX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48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69721"/>
              </p:ext>
            </p:extLst>
          </p:nvPr>
        </p:nvGraphicFramePr>
        <p:xfrm>
          <a:off x="323528" y="476672"/>
          <a:ext cx="8229600" cy="39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00200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9 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Comienza</a:t>
                      </a:r>
                      <a:r>
                        <a:rPr lang="es-MX" baseline="0" dirty="0" smtClean="0"/>
                        <a:t> a gatear.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Cogiéndolo por debajo de los brazos, efectúa</a:t>
                      </a:r>
                      <a:r>
                        <a:rPr lang="es-MX" baseline="0" dirty="0" smtClean="0"/>
                        <a:t> movimientos de marcha.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Sigue</a:t>
                      </a:r>
                      <a:r>
                        <a:rPr lang="es-MX" baseline="0" dirty="0" smtClean="0"/>
                        <a:t> ordenes.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Empieza a decir mamá y papá.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Agarra la cuchara y juega.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Aplaude.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asusta con gente</a:t>
                      </a:r>
                      <a:r>
                        <a:rPr lang="es-MX" baseline="0" dirty="0" smtClean="0"/>
                        <a:t> extraña. 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En su silla se sienta correctamente.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Construye torres de 2 </a:t>
                      </a:r>
                      <a:r>
                        <a:rPr lang="es-MX" dirty="0" err="1" smtClean="0"/>
                        <a:t>ó</a:t>
                      </a:r>
                      <a:r>
                        <a:rPr lang="es-MX" dirty="0" smtClean="0"/>
                        <a:t> 3 objetos.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Pide que lo alcen.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6348"/>
            <a:ext cx="2609850" cy="15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64497"/>
              </p:ext>
            </p:extLst>
          </p:nvPr>
        </p:nvGraphicFramePr>
        <p:xfrm>
          <a:off x="457200" y="692697"/>
          <a:ext cx="8229600" cy="358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60919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10 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pone de pie y permanece en esta posición siempre que cuente al lado con un apoyo.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Da</a:t>
                      </a:r>
                      <a:r>
                        <a:rPr lang="es-MX" baseline="0" dirty="0" smtClean="0"/>
                        <a:t> pasos laterales.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Arrastra</a:t>
                      </a:r>
                      <a:r>
                        <a:rPr lang="es-MX" baseline="0" dirty="0" smtClean="0"/>
                        <a:t> inicia g</a:t>
                      </a:r>
                      <a:r>
                        <a:rPr lang="es-MX" dirty="0" smtClean="0"/>
                        <a:t>ateo.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Toma 2</a:t>
                      </a:r>
                      <a:r>
                        <a:rPr lang="es-MX" baseline="0" dirty="0" smtClean="0"/>
                        <a:t> objetos,.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Aplaude.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Imita sonidos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Junta</a:t>
                      </a:r>
                      <a:r>
                        <a:rPr lang="es-MX" baseline="0" dirty="0" smtClean="0"/>
                        <a:t> objetos.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25922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0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542895"/>
              </p:ext>
            </p:extLst>
          </p:nvPr>
        </p:nvGraphicFramePr>
        <p:xfrm>
          <a:off x="467544" y="548680"/>
          <a:ext cx="8229600" cy="44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11 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Anda con ayuda,</a:t>
                      </a:r>
                      <a:r>
                        <a:rPr lang="es-MX" baseline="0" dirty="0" smtClean="0"/>
                        <a:t> sujetándole de una o dos manos.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Estando de pie, se sienta solo.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Manipula más objetos.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coordinan</a:t>
                      </a:r>
                      <a:r>
                        <a:rPr lang="es-MX" baseline="0" dirty="0" smtClean="0"/>
                        <a:t> mejor.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Comen solos.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Aumenta su curiosidad</a:t>
                      </a:r>
                      <a:r>
                        <a:rPr lang="es-MX" baseline="0" dirty="0" smtClean="0"/>
                        <a:t> hacia el mundo que les rodea.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Comunican sus emociones con mayor claridad,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Demuestran</a:t>
                      </a:r>
                      <a:r>
                        <a:rPr lang="es-MX" baseline="0" dirty="0" smtClean="0"/>
                        <a:t> variedad en sus estados de animo.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20162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65828"/>
              </p:ext>
            </p:extLst>
          </p:nvPr>
        </p:nvGraphicFramePr>
        <p:xfrm>
          <a:off x="395536" y="836712"/>
          <a:ext cx="8229600" cy="399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72208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12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Comienza a caminar.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sostiene de pie sin apoyo.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Se agacha para coger un juguete , d</a:t>
                      </a:r>
                      <a:r>
                        <a:rPr lang="es-MX" dirty="0" smtClean="0"/>
                        <a:t>e pie, apoyado.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Coge objetos con pulgar e índice ( pinza digital)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 a 5 palabras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Aplaude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Exploran</a:t>
                      </a:r>
                      <a:r>
                        <a:rPr lang="es-MX" baseline="0" dirty="0" smtClean="0"/>
                        <a:t> su ambiente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Empatía, desconfianza y desconcierto.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Autonomía</a:t>
                      </a:r>
                      <a:r>
                        <a:rPr lang="es-MX" baseline="0" dirty="0" smtClean="0"/>
                        <a:t> frente a vergüenza o duda.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Comienza a ser autónomo.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69414"/>
            <a:ext cx="2016223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2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448615"/>
              </p:ext>
            </p:extLst>
          </p:nvPr>
        </p:nvGraphicFramePr>
        <p:xfrm>
          <a:off x="457200" y="692696"/>
          <a:ext cx="8229600" cy="387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84176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13 </a:t>
                      </a:r>
                      <a:r>
                        <a:rPr lang="es-MX" dirty="0" smtClean="0"/>
                        <a:t>MESES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Camina</a:t>
                      </a:r>
                      <a:r>
                        <a:rPr lang="es-MX" baseline="0" dirty="0" smtClean="0"/>
                        <a:t> solo.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Puede agacharse y recoger</a:t>
                      </a:r>
                      <a:r>
                        <a:rPr lang="es-MX" baseline="0" dirty="0" smtClean="0"/>
                        <a:t> un objeto del suelo.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Disfruta</a:t>
                      </a:r>
                      <a:r>
                        <a:rPr lang="es-MX" baseline="0" dirty="0" smtClean="0"/>
                        <a:t> mirarse en el espejo.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Estira el brazo o la pierna para ayudarle a vestirlo.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Usa</a:t>
                      </a:r>
                      <a:r>
                        <a:rPr lang="es-MX" baseline="0" dirty="0" smtClean="0"/>
                        <a:t> bien las palabras “hola” y “adiós”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Combina palabras y gestos para expresar sus necesidades.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Hace</a:t>
                      </a:r>
                      <a:r>
                        <a:rPr lang="es-MX" baseline="0" dirty="0" smtClean="0"/>
                        <a:t> rodar una pelita al suelo.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36712"/>
            <a:ext cx="2253952" cy="1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113773"/>
              </p:ext>
            </p:extLst>
          </p:nvPr>
        </p:nvGraphicFramePr>
        <p:xfrm>
          <a:off x="457200" y="548681"/>
          <a:ext cx="8229600" cy="433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44215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14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Come con los dedos.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Vacía</a:t>
                      </a:r>
                      <a:r>
                        <a:rPr lang="es-MX" baseline="0" dirty="0" smtClean="0"/>
                        <a:t> un recipiente o contenedor.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Imita a los demás.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Camina bien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Toma iniciativa para jugar.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Sabe usar una cuchara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Apunta a una parte del</a:t>
                      </a:r>
                      <a:r>
                        <a:rPr lang="es-MX" baseline="0" dirty="0" smtClean="0"/>
                        <a:t> cuerpo cuando se lo pides.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Responde a instrucciones.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Empuja y jala juguetes mientras</a:t>
                      </a:r>
                      <a:r>
                        <a:rPr lang="es-MX" baseline="0" dirty="0" smtClean="0"/>
                        <a:t> camina.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Combina tapaderas con los recipientes apropiados.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7"/>
            <a:ext cx="1954907" cy="18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398310"/>
              </p:ext>
            </p:extLst>
          </p:nvPr>
        </p:nvGraphicFramePr>
        <p:xfrm>
          <a:off x="457200" y="548680"/>
          <a:ext cx="8229600" cy="342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15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Trepa escaleras a cuatro</a:t>
                      </a:r>
                      <a:r>
                        <a:rPr lang="es-MX" baseline="0" dirty="0" smtClean="0"/>
                        <a:t> patas.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Juega</a:t>
                      </a:r>
                      <a:r>
                        <a:rPr lang="es-MX" baseline="0" dirty="0" smtClean="0"/>
                        <a:t> agachado.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Juega con una pelota.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Usa tres palabras con regularidad.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Camina hacia atrás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Hace</a:t>
                      </a:r>
                      <a:r>
                        <a:rPr lang="es-MX" baseline="0" dirty="0" smtClean="0"/>
                        <a:t> garabatos con lápiz.</a:t>
                      </a:r>
                      <a:endParaRPr lang="es-MX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Corre,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Adopta el “no” como su palabra favorita.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2332484" cy="17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917649"/>
              </p:ext>
            </p:extLst>
          </p:nvPr>
        </p:nvGraphicFramePr>
        <p:xfrm>
          <a:off x="457200" y="476673"/>
          <a:ext cx="8229600" cy="460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44215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16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Pasa las paginas de un libro.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Tiene rabietas cuando se frustra.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apega</a:t>
                      </a:r>
                      <a:r>
                        <a:rPr lang="es-MX" baseline="0" dirty="0" smtClean="0"/>
                        <a:t> a un muñeco de peluche u otro objeto.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 encanta subirse a todo.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Apila tres cubos.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Aprende a usar correctamente objetos comunes.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Sabe quitarse una prenda de vestir sin ayuda.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vuelve melindroso para comer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Duerme</a:t>
                      </a:r>
                      <a:r>
                        <a:rPr lang="es-MX" baseline="0" dirty="0" smtClean="0"/>
                        <a:t> una siesta al día en lugar de dos.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19050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9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35000"/>
              </p:ext>
            </p:extLst>
          </p:nvPr>
        </p:nvGraphicFramePr>
        <p:xfrm>
          <a:off x="457200" y="476672"/>
          <a:ext cx="8229600" cy="35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00200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17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Usa seis palabras con regularidad.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 gusta jugar</a:t>
                      </a:r>
                      <a:r>
                        <a:rPr lang="es-MX" baseline="0" dirty="0" smtClean="0"/>
                        <a:t> juegos imaginativos.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Le gusta montar en juguetes que ruedan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Alimenta a sus muñecos.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Habla con más claridad.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Baila cuando oye música.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Separa los </a:t>
                      </a:r>
                      <a:r>
                        <a:rPr lang="es-MX" baseline="0" dirty="0" smtClean="0"/>
                        <a:t> juguetes por colores, forma o tamaño.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Patea una pelota hacia adelante.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172819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358685"/>
              </p:ext>
            </p:extLst>
          </p:nvPr>
        </p:nvGraphicFramePr>
        <p:xfrm>
          <a:off x="457200" y="692696"/>
          <a:ext cx="8229600" cy="369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18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Anda solo.,</a:t>
                      </a:r>
                      <a:r>
                        <a:rPr lang="es-MX" baseline="0" dirty="0" smtClean="0"/>
                        <a:t> todavía con cierta rigidez y precipitación.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sienta y levanta a discreción.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Trepa.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total de la prensión.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Sube escaleras.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Introduce objetos,</a:t>
                      </a:r>
                      <a:r>
                        <a:rPr lang="es-MX" baseline="0" dirty="0" smtClean="0"/>
                        <a:t> usa cuchara.</a:t>
                      </a:r>
                      <a:endParaRPr lang="es-MX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Frases, señala partes del</a:t>
                      </a:r>
                      <a:r>
                        <a:rPr lang="es-MX" baseline="0" dirty="0" smtClean="0"/>
                        <a:t> cuerpo,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Ayuda a vestirse.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269138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411228"/>
              </p:ext>
            </p:extLst>
          </p:nvPr>
        </p:nvGraphicFramePr>
        <p:xfrm>
          <a:off x="467544" y="404664"/>
          <a:ext cx="8229600" cy="514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37210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 MES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883070">
                <a:tc>
                  <a:txBody>
                    <a:bodyPr/>
                    <a:lstStyle/>
                    <a:p>
                      <a:r>
                        <a:rPr lang="es-MX" dirty="0" smtClean="0"/>
                        <a:t>Empieza</a:t>
                      </a:r>
                      <a:r>
                        <a:rPr lang="es-MX" baseline="0" dirty="0" smtClean="0"/>
                        <a:t> a </a:t>
                      </a:r>
                      <a:r>
                        <a:rPr lang="es-MX" dirty="0" smtClean="0"/>
                        <a:t>levantar la cabeza : </a:t>
                      </a:r>
                      <a:r>
                        <a:rPr lang="es-MX" baseline="0" dirty="0" smtClean="0"/>
                        <a:t>m</a:t>
                      </a: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antiene en un ángulo de 45</a:t>
                      </a:r>
                      <a:r>
                        <a:rPr kumimoji="0" lang="es-MX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grados 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Responde a los sonidos.</a:t>
                      </a:r>
                      <a:endParaRPr lang="es-MX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Visión</a:t>
                      </a:r>
                      <a:r>
                        <a:rPr kumimoji="0" lang="es-MX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el pequeño es capaz de seguir un objeto hasta los 90º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mantiene en una "postura fetal", con los brazos y piernas encogidas. </a:t>
                      </a:r>
                      <a:endParaRPr lang="es-MX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Espera que lo alimenten.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El llanto es una</a:t>
                      </a:r>
                      <a:r>
                        <a:rPr lang="es-MX" baseline="0" dirty="0" smtClean="0"/>
                        <a:t> de sus formas de expresión ante sus necesidades. </a:t>
                      </a:r>
                      <a:endParaRPr lang="es-MX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smtClean="0"/>
                        <a:t>Reflejo</a:t>
                      </a:r>
                      <a:r>
                        <a:rPr lang="es-MX" baseline="0" dirty="0" smtClean="0"/>
                        <a:t> de búsqueda ante la posición de alimentarse.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Mano</a:t>
                      </a:r>
                      <a:r>
                        <a:rPr kumimoji="0" lang="es-MX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empuñada: a</a:t>
                      </a: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prieta con fuerza el dedo u objeto que se introduce en su mano.</a:t>
                      </a:r>
                      <a:endParaRPr lang="es-MX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smtClean="0"/>
                        <a:t>Reconoce voz de mamá.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Demuestra interés y curiosidad.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2520280" cy="14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41791"/>
              </p:ext>
            </p:extLst>
          </p:nvPr>
        </p:nvGraphicFramePr>
        <p:xfrm>
          <a:off x="457200" y="620689"/>
          <a:ext cx="8229600" cy="396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44215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19 </a:t>
                      </a:r>
                      <a:r>
                        <a:rPr lang="es-MX" dirty="0" smtClean="0"/>
                        <a:t>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Usa adecuadamente una</a:t>
                      </a:r>
                      <a:r>
                        <a:rPr lang="es-MX" baseline="0" dirty="0" smtClean="0"/>
                        <a:t> cuchara y tenedor.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Corre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Entiende hasta 200</a:t>
                      </a:r>
                      <a:r>
                        <a:rPr lang="es-MX" baseline="0" dirty="0" smtClean="0"/>
                        <a:t> p</a:t>
                      </a:r>
                      <a:r>
                        <a:rPr lang="es-MX" dirty="0" smtClean="0"/>
                        <a:t>alabras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 gusta “ayudar” en la casa.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da cuenta cuando algo está</a:t>
                      </a:r>
                      <a:r>
                        <a:rPr lang="es-MX" baseline="0" dirty="0" smtClean="0"/>
                        <a:t> mal.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lava y seca las</a:t>
                      </a:r>
                      <a:r>
                        <a:rPr lang="es-MX" baseline="0" dirty="0" smtClean="0"/>
                        <a:t> manos con ayuda.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Apunta hacia un objeto o dibujo cuando</a:t>
                      </a:r>
                      <a:r>
                        <a:rPr lang="es-MX" baseline="0" dirty="0" smtClean="0"/>
                        <a:t> lo nombras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92696"/>
            <a:ext cx="187220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165228"/>
              </p:ext>
            </p:extLst>
          </p:nvPr>
        </p:nvGraphicFramePr>
        <p:xfrm>
          <a:off x="457200" y="548680"/>
          <a:ext cx="8229600" cy="411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88232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20 </a:t>
                      </a:r>
                      <a:r>
                        <a:rPr lang="es-MX" dirty="0" smtClean="0"/>
                        <a:t>MESES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Aprende</a:t>
                      </a:r>
                      <a:r>
                        <a:rPr lang="es-MX" baseline="0" dirty="0" smtClean="0"/>
                        <a:t> nuevas palabras.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Podría</a:t>
                      </a:r>
                      <a:r>
                        <a:rPr lang="es-MX" baseline="0" dirty="0" smtClean="0"/>
                        <a:t> empezar a explorar sus órganos genitales.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Nombra varias partes</a:t>
                      </a:r>
                      <a:r>
                        <a:rPr lang="es-MX" baseline="0" dirty="0" smtClean="0"/>
                        <a:t> de su cuerpo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Tiene más</a:t>
                      </a:r>
                      <a:r>
                        <a:rPr lang="es-MX" baseline="0" dirty="0" smtClean="0"/>
                        <a:t> autonomía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Curiosidad.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Tiene más agilidad.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Domina</a:t>
                      </a:r>
                      <a:r>
                        <a:rPr lang="es-MX" baseline="0" dirty="0" smtClean="0"/>
                        <a:t> aproximadamente 15 palabras.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Puede hacerse entender señalando objetos o llorando.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8559"/>
            <a:ext cx="1584176" cy="19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360004"/>
              </p:ext>
            </p:extLst>
          </p:nvPr>
        </p:nvGraphicFramePr>
        <p:xfrm>
          <a:off x="457200" y="548681"/>
          <a:ext cx="8229600" cy="354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60239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21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propone metas sencillas como colocar un juguete en determinado</a:t>
                      </a:r>
                      <a:r>
                        <a:rPr lang="es-MX" baseline="0" dirty="0" smtClean="0"/>
                        <a:t> lugar.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Lanza</a:t>
                      </a:r>
                      <a:r>
                        <a:rPr lang="es-MX" baseline="0" dirty="0" smtClean="0"/>
                        <a:t> una pelota alzando los brazos por arriba de la cabeza,.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Apila</a:t>
                      </a:r>
                      <a:r>
                        <a:rPr lang="es-MX" baseline="0" dirty="0" smtClean="0"/>
                        <a:t> seis bloques.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Nombra figuras sencillas en un libro.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Puede bajar escaleras.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1840276" cy="19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378808"/>
              </p:ext>
            </p:extLst>
          </p:nvPr>
        </p:nvGraphicFramePr>
        <p:xfrm>
          <a:off x="457200" y="692697"/>
          <a:ext cx="8229600" cy="467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16223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22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Obedece</a:t>
                      </a:r>
                      <a:r>
                        <a:rPr lang="es-MX" baseline="0" dirty="0" smtClean="0"/>
                        <a:t> a instrucciones con dos partes.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Arma rompecabezas</a:t>
                      </a:r>
                      <a:r>
                        <a:rPr lang="es-MX" baseline="0" dirty="0" smtClean="0"/>
                        <a:t> sencillos.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Dibuja una línea recta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Nombra varias partes de su cuerpo.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Sabe ponerse</a:t>
                      </a:r>
                      <a:r>
                        <a:rPr lang="es-MX" baseline="0" dirty="0" smtClean="0"/>
                        <a:t> ropa ancha sin ayuda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Entiende el concepto de opuestos como abajo.</a:t>
                      </a:r>
                      <a:r>
                        <a:rPr lang="es-MX" baseline="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Camina y corre con seguridad y mejor estabilidad.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Se vuelve mas terco-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Utiliza frases cortas de dos o tres palabras.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Comprende más vocabulario.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36712"/>
            <a:ext cx="187220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58169"/>
              </p:ext>
            </p:extLst>
          </p:nvPr>
        </p:nvGraphicFramePr>
        <p:xfrm>
          <a:off x="457200" y="692697"/>
          <a:ext cx="8229600" cy="386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44215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23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Abre puertas..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Aumenta</a:t>
                      </a:r>
                      <a:r>
                        <a:rPr lang="es-MX" baseline="0" dirty="0" smtClean="0"/>
                        <a:t> su interés en jugar con otros niños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Te</a:t>
                      </a:r>
                      <a:r>
                        <a:rPr lang="es-MX" baseline="0" dirty="0" smtClean="0"/>
                        <a:t> permite entender mejor qué quiere o qué le ocurre en cada momento.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Recoge objetos del suelo sin caerse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Puede decir alrededor de las 50 palabras,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Reconoce objetos, animales.. Puede nombrarlas y señalarlas.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2016224" cy="17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75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87267"/>
              </p:ext>
            </p:extLst>
          </p:nvPr>
        </p:nvGraphicFramePr>
        <p:xfrm>
          <a:off x="457200" y="548680"/>
          <a:ext cx="8229600" cy="394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88232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24 </a:t>
                      </a:r>
                      <a:r>
                        <a:rPr lang="es-MX" dirty="0" smtClean="0"/>
                        <a:t>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Corre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Brinca pies juntos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Saca</a:t>
                      </a:r>
                      <a:r>
                        <a:rPr lang="es-MX" baseline="0" dirty="0" smtClean="0"/>
                        <a:t> objetos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Investiga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Garabatea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Imita una línea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Forma oraciones cortas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Indicaciones sencillas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Juegos</a:t>
                      </a:r>
                      <a:r>
                        <a:rPr lang="es-MX" baseline="0" dirty="0" smtClean="0"/>
                        <a:t> grupales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Patea</a:t>
                      </a:r>
                      <a:r>
                        <a:rPr lang="es-MX" baseline="0" dirty="0" smtClean="0"/>
                        <a:t> pelota.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31241"/>
            <a:ext cx="1870968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00093"/>
              </p:ext>
            </p:extLst>
          </p:nvPr>
        </p:nvGraphicFramePr>
        <p:xfrm>
          <a:off x="457200" y="620688"/>
          <a:ext cx="8229600" cy="389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72208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 AÑOS</a:t>
                      </a:r>
                      <a:r>
                        <a:rPr lang="es-MX" baseline="0" dirty="0" smtClean="0"/>
                        <a:t> Y MEDIO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Camina</a:t>
                      </a:r>
                      <a:r>
                        <a:rPr lang="es-MX" baseline="0" dirty="0" smtClean="0"/>
                        <a:t> de puntillas.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Sube y baja escaleras alternando los pies sin ayuda.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Camina sobre una línea trazada en el suelo.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Sostiene un lápiz entre los dedos.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endParaRPr lang="es-MX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Salta con los dos pies.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Monta</a:t>
                      </a:r>
                      <a:r>
                        <a:rPr lang="es-MX" baseline="0" dirty="0" smtClean="0"/>
                        <a:t> triciclo de pedales.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Da patadas a un balón.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2304256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185432"/>
              </p:ext>
            </p:extLst>
          </p:nvPr>
        </p:nvGraphicFramePr>
        <p:xfrm>
          <a:off x="457200" y="836712"/>
          <a:ext cx="8229600" cy="3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3</a:t>
                      </a:r>
                      <a:r>
                        <a:rPr lang="es-MX" baseline="0" dirty="0" smtClean="0"/>
                        <a:t> 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Corre de puntillas.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Salta hacia</a:t>
                      </a:r>
                      <a:r>
                        <a:rPr lang="es-MX" baseline="0" dirty="0" smtClean="0"/>
                        <a:t> atrás.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Puede girar al correr</a:t>
                      </a:r>
                      <a:r>
                        <a:rPr lang="es-MX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Salta a la pata coja sin ayuda.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pone y se quita</a:t>
                      </a:r>
                      <a:r>
                        <a:rPr lang="es-MX" baseline="0" dirty="0" smtClean="0"/>
                        <a:t> solo la ropa.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Copia un circulo.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Enhebra cuentas bien.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58" y="908720"/>
            <a:ext cx="1743075" cy="20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255569"/>
              </p:ext>
            </p:extLst>
          </p:nvPr>
        </p:nvGraphicFramePr>
        <p:xfrm>
          <a:off x="457200" y="764704"/>
          <a:ext cx="8229600" cy="366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16224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3 AÑOS Y MEDIO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Marcha:</a:t>
                      </a:r>
                      <a:r>
                        <a:rPr lang="es-MX" baseline="0" dirty="0" smtClean="0"/>
                        <a:t> recta el soporte son los pies.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Correr:</a:t>
                      </a:r>
                      <a:r>
                        <a:rPr lang="es-MX" baseline="0" dirty="0" smtClean="0"/>
                        <a:t> control sin dominio completo.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Saltar: Inicio y control del salto sin altura  o con poca altura.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Brazos: soltura en independencia</a:t>
                      </a:r>
                      <a:r>
                        <a:rPr lang="es-MX" baseline="0" dirty="0" smtClean="0"/>
                        <a:t> hombro.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Piernas: inicio de la independencia piernas.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0" y="836712"/>
            <a:ext cx="200985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739017"/>
              </p:ext>
            </p:extLst>
          </p:nvPr>
        </p:nvGraphicFramePr>
        <p:xfrm>
          <a:off x="457200" y="692696"/>
          <a:ext cx="8229600" cy="384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88232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4 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Movimientos e independencia dedos.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Inicio mono-manual:</a:t>
                      </a:r>
                      <a:r>
                        <a:rPr lang="es-MX" baseline="0" dirty="0" smtClean="0"/>
                        <a:t> con una sola mano (acciones diferentes con cada mano).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Control y dominio bimanual.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Sube escaleras</a:t>
                      </a:r>
                      <a:r>
                        <a:rPr lang="es-MX" baseline="0" dirty="0" smtClean="0"/>
                        <a:t> de mano.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</a:t>
                      </a:r>
                      <a:r>
                        <a:rPr lang="es-MX" baseline="0" dirty="0" smtClean="0"/>
                        <a:t> sostiene sobre un pie durante 5s.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 un pie salta hasta dos metros.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Copia una cruz</a:t>
                      </a:r>
                      <a:r>
                        <a:rPr lang="es-MX" baseline="0" dirty="0" smtClean="0"/>
                        <a:t> y cuadrado.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Imita un puente de tres  bloques.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59" y="908720"/>
            <a:ext cx="2043485" cy="17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020957"/>
              </p:ext>
            </p:extLst>
          </p:nvPr>
        </p:nvGraphicFramePr>
        <p:xfrm>
          <a:off x="539552" y="398944"/>
          <a:ext cx="8147248" cy="423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1997249"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         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    2 MESES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5039">
                <a:tc>
                  <a:txBody>
                    <a:bodyPr/>
                    <a:lstStyle/>
                    <a:p>
                      <a:r>
                        <a:rPr lang="es-MX" dirty="0" smtClean="0"/>
                        <a:t>Movimientos generalizados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Visión en blanco</a:t>
                      </a:r>
                      <a:r>
                        <a:rPr lang="es-MX" baseline="0" dirty="0" smtClean="0"/>
                        <a:t> y negro. Sigue objetos.</a:t>
                      </a:r>
                      <a:endParaRPr lang="es-MX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Comienza a coordinar los sentidos.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Identifica</a:t>
                      </a:r>
                      <a:r>
                        <a:rPr lang="es-MX" baseline="0" dirty="0" smtClean="0"/>
                        <a:t> mamá. 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Hace gargajos.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Apoya el peso sobre</a:t>
                      </a:r>
                      <a:r>
                        <a:rPr lang="es-MX" baseline="0" dirty="0" smtClean="0"/>
                        <a:t> las dos piernas.</a:t>
                      </a:r>
                      <a:endParaRPr lang="es-MX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s-MX" dirty="0" smtClean="0"/>
                        <a:t>Mantiene</a:t>
                      </a:r>
                      <a:r>
                        <a:rPr lang="es-MX" baseline="0" dirty="0" smtClean="0"/>
                        <a:t> la cabeza erguida por periodos cortos.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Abre las manos.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02" y="764704"/>
            <a:ext cx="2244258" cy="14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11718"/>
              </p:ext>
            </p:extLst>
          </p:nvPr>
        </p:nvGraphicFramePr>
        <p:xfrm>
          <a:off x="457200" y="764704"/>
          <a:ext cx="8229600" cy="36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88232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4 AÑOS Y MEDIO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capacidad de organización del espacio para orientarse y recordar recorridos</a:t>
                      </a:r>
                      <a:r>
                        <a:rPr lang="es-MX" baseline="0" dirty="0" smtClean="0"/>
                        <a:t> simples.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La capacidad de desarrollo</a:t>
                      </a:r>
                      <a:r>
                        <a:rPr lang="es-MX" baseline="0" dirty="0" smtClean="0"/>
                        <a:t> del esquema corporal que le permite conocer todas las partes de su cuerpo.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capacidad</a:t>
                      </a:r>
                      <a:r>
                        <a:rPr lang="es-MX" baseline="0" dirty="0" smtClean="0"/>
                        <a:t> grafo motriz para expresar con dibujos estructuras circulares.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408634" cy="15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68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11543"/>
              </p:ext>
            </p:extLst>
          </p:nvPr>
        </p:nvGraphicFramePr>
        <p:xfrm>
          <a:off x="457200" y="548680"/>
          <a:ext cx="8229600" cy="28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88232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5 AÑOS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Baja</a:t>
                      </a:r>
                      <a:r>
                        <a:rPr lang="es-MX" baseline="0" dirty="0" smtClean="0"/>
                        <a:t> escaleras con pie en cada escalón.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Hace botar y coge la pelota.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Copia un triangulo.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Dibuja un</a:t>
                      </a:r>
                      <a:r>
                        <a:rPr lang="es-MX" baseline="0" dirty="0" smtClean="0"/>
                        <a:t> hombre con todos sus rasgos.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0688"/>
            <a:ext cx="216024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12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6302"/>
              </p:ext>
            </p:extLst>
          </p:nvPr>
        </p:nvGraphicFramePr>
        <p:xfrm>
          <a:off x="457200" y="620688"/>
          <a:ext cx="8229600" cy="38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5 AÑOS Y MEDIO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Corre y cambia</a:t>
                      </a:r>
                      <a:r>
                        <a:rPr lang="es-MX" baseline="0" dirty="0" smtClean="0"/>
                        <a:t> de dirección sin detenerse.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Puede patear muy fuerte.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Reconoce la lateralidad</a:t>
                      </a:r>
                      <a:r>
                        <a:rPr lang="es-MX" baseline="0" dirty="0" smtClean="0"/>
                        <a:t> en sí mismo.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Salta</a:t>
                      </a:r>
                      <a:r>
                        <a:rPr lang="es-MX" baseline="0" dirty="0" smtClean="0"/>
                        <a:t> en el mismo sitio y avanza con un pie.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Hace lazos con un cordón.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8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732771"/>
              </p:ext>
            </p:extLst>
          </p:nvPr>
        </p:nvGraphicFramePr>
        <p:xfrm>
          <a:off x="457200" y="620688"/>
          <a:ext cx="8229600" cy="351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6 AÑOS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capacidad de desarrollo</a:t>
                      </a:r>
                      <a:r>
                        <a:rPr lang="es-MX" baseline="0" dirty="0" smtClean="0"/>
                        <a:t> del esquema corporal.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La expresión corporal y grafica de estructuras</a:t>
                      </a:r>
                      <a:r>
                        <a:rPr lang="es-MX" baseline="0" dirty="0" smtClean="0"/>
                        <a:t> rítmicas.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capacidad de control y regulación del</a:t>
                      </a:r>
                      <a:r>
                        <a:rPr lang="es-MX" baseline="0" dirty="0" smtClean="0"/>
                        <a:t> sistema postural.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1438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2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Bibliografía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Eduardo del Castillo Jaquolot, </a:t>
            </a:r>
            <a:r>
              <a:rPr lang="es-MX" i="1" u="sng" dirty="0" smtClean="0"/>
              <a:t>Mi libro encantado, </a:t>
            </a:r>
            <a:r>
              <a:rPr lang="es-MX" dirty="0" smtClean="0"/>
              <a:t>Vol. XII, Cumbre, México, pp. 11-39.</a:t>
            </a:r>
          </a:p>
          <a:p>
            <a:r>
              <a:rPr lang="es-MX" dirty="0" smtClean="0"/>
              <a:t>Mariana E. Narvarte, </a:t>
            </a:r>
            <a:r>
              <a:rPr lang="es-MX" i="1" u="sng" dirty="0" smtClean="0"/>
              <a:t>Estimulación y aprendizaje, </a:t>
            </a:r>
            <a:r>
              <a:rPr lang="es-MX" dirty="0" smtClean="0"/>
              <a:t>Tomo I, Gil editores, Colombia, pp. 18-28.</a:t>
            </a:r>
          </a:p>
          <a:p>
            <a:r>
              <a:rPr lang="es-MX" dirty="0" smtClean="0"/>
              <a:t>Viviana Isabel Calderón Alarcón, </a:t>
            </a:r>
            <a:r>
              <a:rPr lang="es-MX" i="1" u="sng" dirty="0" smtClean="0"/>
              <a:t>Estimulación temprana</a:t>
            </a:r>
            <a:r>
              <a:rPr lang="es-MX" dirty="0" smtClean="0"/>
              <a:t>, Euroamericana de Ediciones Internacional, España, 2001, pp.15-40.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222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68177"/>
              </p:ext>
            </p:extLst>
          </p:nvPr>
        </p:nvGraphicFramePr>
        <p:xfrm>
          <a:off x="539750" y="333373"/>
          <a:ext cx="8147050" cy="486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525"/>
                <a:gridCol w="4073525"/>
              </a:tblGrid>
              <a:tr h="1583459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3 MESES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MX" dirty="0" smtClean="0"/>
                        <a:t>Sostiene la cabeza:</a:t>
                      </a:r>
                      <a:r>
                        <a:rPr lang="es-MX" baseline="0" dirty="0" smtClean="0"/>
                        <a:t> </a:t>
                      </a:r>
                      <a:r>
                        <a:rPr kumimoji="0" lang="es-MX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 abajo, se apoya con los codos y antebrazos y sostiene la cabeza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Adquiere más control sobre las cosas. </a:t>
                      </a:r>
                      <a:endParaRPr lang="es-MX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smtClean="0"/>
                        <a:t>Juega con los sonidos del lenguaje.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Puede</a:t>
                      </a:r>
                      <a:r>
                        <a:rPr lang="es-MX" baseline="0" dirty="0" smtClean="0"/>
                        <a:t> juntar las manos y quizás manotear sus juguetes, 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Puede voltearse echado en el suelo.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voltea ante sonidos fuertes.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Se sienta con ayuda.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Reconoce cara y olor.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Hace mini- flexiones.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404664"/>
            <a:ext cx="2520280" cy="14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42554"/>
              </p:ext>
            </p:extLst>
          </p:nvPr>
        </p:nvGraphicFramePr>
        <p:xfrm>
          <a:off x="539552" y="427168"/>
          <a:ext cx="8280920" cy="4361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1536920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4 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44832">
                <a:tc>
                  <a:txBody>
                    <a:bodyPr/>
                    <a:lstStyle/>
                    <a:p>
                      <a:r>
                        <a:rPr lang="es-MX" dirty="0" smtClean="0"/>
                        <a:t>Se voltea</a:t>
                      </a:r>
                      <a:r>
                        <a:rPr lang="es-MX" baseline="0" dirty="0" smtClean="0"/>
                        <a:t> boca, abajo a boca, arriba.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Empiezan a identificar</a:t>
                      </a:r>
                      <a:r>
                        <a:rPr lang="es-MX" baseline="0" dirty="0" smtClean="0"/>
                        <a:t> colores.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Movimientos</a:t>
                      </a:r>
                      <a:r>
                        <a:rPr lang="es-MX" baseline="0" dirty="0" smtClean="0"/>
                        <a:t> más controlados.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Extiende totalmente los miembros superiores. </a:t>
                      </a:r>
                      <a:endParaRPr lang="es-MX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s-MX" dirty="0" smtClean="0"/>
                        <a:t>Rodamientos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Vocaliza </a:t>
                      </a:r>
                      <a:endParaRPr lang="es-MX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s-MX" dirty="0" smtClean="0"/>
                        <a:t>Sonrisa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Junta</a:t>
                      </a:r>
                      <a:r>
                        <a:rPr lang="es-MX" baseline="0" dirty="0" smtClean="0"/>
                        <a:t> las manos en línea media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5066"/>
            <a:ext cx="2664296" cy="14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415558"/>
              </p:ext>
            </p:extLst>
          </p:nvPr>
        </p:nvGraphicFramePr>
        <p:xfrm>
          <a:off x="467544" y="69269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1728192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5 MESES</a:t>
                      </a:r>
                    </a:p>
                    <a:p>
                      <a:pPr algn="ctr"/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s-MX" dirty="0" smtClean="0"/>
                        <a:t>Puede distinguir entre colores vivos.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Reconoc</a:t>
                      </a:r>
                      <a:r>
                        <a:rPr lang="es-MX" baseline="0" dirty="0" smtClean="0"/>
                        <a:t>e su nombre. 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Puede sentarse un rato sin apoyo.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Lleva objetos a su</a:t>
                      </a:r>
                      <a:r>
                        <a:rPr lang="es-MX" baseline="0" dirty="0" smtClean="0"/>
                        <a:t> boca.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Se divierte jugando con sus manos y pies.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Puede</a:t>
                      </a:r>
                      <a:r>
                        <a:rPr lang="es-MX" baseline="0" dirty="0" smtClean="0"/>
                        <a:t> g</a:t>
                      </a:r>
                      <a:r>
                        <a:rPr lang="es-MX" dirty="0" smtClean="0"/>
                        <a:t>irar. 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Los</a:t>
                      </a:r>
                      <a:r>
                        <a:rPr lang="es-MX" baseline="0" dirty="0" smtClean="0"/>
                        <a:t> sonidos llaman su atención.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Expresan emociones como alegría y</a:t>
                      </a:r>
                      <a:r>
                        <a:rPr lang="es-MX" baseline="0" dirty="0" smtClean="0"/>
                        <a:t> enojo.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287258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402032"/>
              </p:ext>
            </p:extLst>
          </p:nvPr>
        </p:nvGraphicFramePr>
        <p:xfrm>
          <a:off x="539552" y="592769"/>
          <a:ext cx="8280920" cy="418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1656184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6 MESES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MX" dirty="0" smtClean="0"/>
                        <a:t>Se gira hacia sonidos y voces.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Imita sonidos, hace burbujitas. </a:t>
                      </a:r>
                      <a:endParaRPr lang="es-MX" dirty="0"/>
                    </a:p>
                  </a:txBody>
                  <a:tcPr/>
                </a:tc>
              </a:tr>
              <a:tr h="459967">
                <a:tc>
                  <a:txBody>
                    <a:bodyPr/>
                    <a:lstStyle/>
                    <a:p>
                      <a:r>
                        <a:rPr lang="es-MX" dirty="0" smtClean="0"/>
                        <a:t>Rueda</a:t>
                      </a:r>
                      <a:r>
                        <a:rPr lang="es-MX" baseline="0" dirty="0" smtClean="0"/>
                        <a:t> en ambos sentidos.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Se estira</a:t>
                      </a:r>
                      <a:r>
                        <a:rPr lang="es-MX" baseline="0" dirty="0" smtClean="0"/>
                        <a:t> para alcanzar objetos y metérselos a la boca. </a:t>
                      </a:r>
                      <a:endParaRPr lang="es-MX" dirty="0"/>
                    </a:p>
                  </a:txBody>
                  <a:tcPr/>
                </a:tc>
              </a:tr>
              <a:tr h="459967">
                <a:tc>
                  <a:txBody>
                    <a:bodyPr/>
                    <a:lstStyle/>
                    <a:p>
                      <a:r>
                        <a:rPr lang="es-MX" dirty="0" smtClean="0"/>
                        <a:t>Se sienta sin apoyo.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Esta listo para los alimentos solidos.</a:t>
                      </a:r>
                      <a:endParaRPr lang="es-MX" dirty="0"/>
                    </a:p>
                  </a:txBody>
                  <a:tcPr/>
                </a:tc>
              </a:tr>
              <a:tr h="459967">
                <a:tc>
                  <a:txBody>
                    <a:bodyPr/>
                    <a:lstStyle/>
                    <a:p>
                      <a:r>
                        <a:rPr lang="es-MX" dirty="0" smtClean="0"/>
                        <a:t>Puede</a:t>
                      </a:r>
                      <a:r>
                        <a:rPr lang="es-MX" baseline="0" dirty="0" smtClean="0"/>
                        <a:t> que se impulse hacia adelante.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Balbucea</a:t>
                      </a:r>
                      <a:r>
                        <a:rPr lang="es-MX" baseline="0" dirty="0" smtClean="0"/>
                        <a:t> y combina sílabas.</a:t>
                      </a:r>
                    </a:p>
                  </a:txBody>
                  <a:tcPr/>
                </a:tc>
              </a:tr>
              <a:tr h="459967">
                <a:tc>
                  <a:txBody>
                    <a:bodyPr/>
                    <a:lstStyle/>
                    <a:p>
                      <a:r>
                        <a:rPr lang="es-MX" dirty="0" smtClean="0"/>
                        <a:t>Cambia objetos de una mano a otra.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2769"/>
            <a:ext cx="2339752" cy="15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862898"/>
              </p:ext>
            </p:extLst>
          </p:nvPr>
        </p:nvGraphicFramePr>
        <p:xfrm>
          <a:off x="457199" y="476672"/>
          <a:ext cx="8229600" cy="456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88232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7 MESES 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Utiliza gestos para comunicarse.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Realiza juegos gestuales.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Cambia un objeto de mano.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Coge los objetos con toda la mano en posición llamada "de pinza inferior" o sea, entre el pulgar y el meñique.</a:t>
                      </a:r>
                    </a:p>
                    <a:p>
                      <a:endParaRPr lang="es-MX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Sentado sin apoyo:</a:t>
                      </a: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extiende las manos hacia adelante para apoyarse (reflejo de "paracaídas").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inclina para coger objetos.</a:t>
                      </a:r>
                    </a:p>
                    <a:p>
                      <a:endParaRPr lang="es-MX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2755206" cy="18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168980"/>
              </p:ext>
            </p:extLst>
          </p:nvPr>
        </p:nvGraphicFramePr>
        <p:xfrm>
          <a:off x="467544" y="744735"/>
          <a:ext cx="8229600" cy="305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8 MESES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Reacciones</a:t>
                      </a:r>
                      <a:r>
                        <a:rPr lang="es-MX" baseline="0" dirty="0" smtClean="0"/>
                        <a:t> posturales.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Lenguaje monosílabo.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Llanto, angustia de separación.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sostiene para levantarse.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 arrastra.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Coge objetos oponiendo</a:t>
                      </a:r>
                      <a:r>
                        <a:rPr lang="es-MX" baseline="0" dirty="0" smtClean="0"/>
                        <a:t> el dedo pulgar. </a:t>
                      </a:r>
                      <a:endParaRPr lang="es-MX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83820"/>
            <a:ext cx="1728192" cy="17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5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1668</Words>
  <Application>Microsoft Office PowerPoint</Application>
  <PresentationFormat>Presentación en pantalla (4:3)</PresentationFormat>
  <Paragraphs>350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</dc:creator>
  <cp:lastModifiedBy>eve</cp:lastModifiedBy>
  <cp:revision>49</cp:revision>
  <dcterms:created xsi:type="dcterms:W3CDTF">2015-01-11T20:54:15Z</dcterms:created>
  <dcterms:modified xsi:type="dcterms:W3CDTF">2015-01-12T16:16:51Z</dcterms:modified>
</cp:coreProperties>
</file>